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Roboto" panose="020B0604020202020204" charset="0"/>
      <p:regular r:id="rId26"/>
      <p:bold r:id="rId27"/>
      <p:italic r:id="rId28"/>
      <p:boldItalic r:id="rId29"/>
    </p:embeddedFont>
    <p:embeddedFont>
      <p:font typeface="Impact" panose="020B0806030902050204" pitchFamily="3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9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Bem galera, hoje estamos aqui para falar desse tema que envolve nada mais do que 80% do que eu faço em frente ao computador no trabalho, 10% eu fico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Data-binding = Atrelar os dados do model a view</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Tudo isso propõe uma solução client-side completa</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O Angular traz esse conceito.</a:t>
            </a:r>
          </a:p>
          <a:p>
            <a:pPr lvl="0">
              <a:spcBef>
                <a:spcPts val="0"/>
              </a:spcBef>
              <a:buNone/>
            </a:pPr>
            <a:endParaRPr/>
          </a:p>
          <a:p>
            <a:pPr lvl="0">
              <a:spcBef>
                <a:spcPts val="0"/>
              </a:spcBef>
              <a:buNone/>
            </a:pPr>
            <a:r>
              <a:rPr lang="pt-BR"/>
              <a:t>Criando assim 2 mundos.</a:t>
            </a:r>
          </a:p>
          <a:p>
            <a:pPr lvl="0">
              <a:spcBef>
                <a:spcPts val="0"/>
              </a:spcBef>
              <a:buNone/>
            </a:pPr>
            <a:endParaRPr/>
          </a:p>
          <a:p>
            <a:pPr lvl="0">
              <a:spcBef>
                <a:spcPts val="0"/>
              </a:spcBef>
              <a:buNone/>
            </a:pPr>
            <a:r>
              <a:rPr lang="pt-BR"/>
              <a:t>De um lado o seu modelo, com os objetos, valores e métodos da aplicação.</a:t>
            </a:r>
          </a:p>
          <a:p>
            <a:pPr lvl="0">
              <a:spcBef>
                <a:spcPts val="0"/>
              </a:spcBef>
              <a:buNone/>
            </a:pPr>
            <a:r>
              <a:rPr lang="pt-BR"/>
              <a:t>E do outro lado você tem a apresentação, as tabelas, listas, imagens, o HTML em si.</a:t>
            </a:r>
          </a:p>
          <a:p>
            <a:pPr lvl="0">
              <a:spcBef>
                <a:spcPts val="0"/>
              </a:spcBef>
              <a:buClr>
                <a:schemeClr val="dk1"/>
              </a:buClr>
              <a:buSzPct val="100000"/>
              <a:buFont typeface="Arial"/>
              <a:buNone/>
            </a:pPr>
            <a:endParaRPr/>
          </a:p>
          <a:p>
            <a:pPr lvl="0">
              <a:spcBef>
                <a:spcPts val="0"/>
              </a:spcBef>
              <a:buClr>
                <a:schemeClr val="dk1"/>
              </a:buClr>
              <a:buSzPct val="100000"/>
              <a:buFont typeface="Arial"/>
              <a:buNone/>
            </a:pPr>
            <a:r>
              <a:rPr lang="pt-BR"/>
              <a:t>E você precisa fazer esses dois mundos possuírem uma ponte entre si, que é o bind do Angular, você podendo definir apresentações diferentes dependendo de valores que seus controllers possui. Algo que é resolvido nas diretivas que já comentei.</a:t>
            </a:r>
          </a:p>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Tudo isso pra gerar pra nós uma aplicação de página única, que vai funcionar por apenas manipular o conteúdo dentro do nosso HTML, adicionando, removendo, rodando, piscando, da maneira que for da nossa vontade. Mas acho que tá na hora de ver um pouco de código, vamos ver uma diferença de iniciar uma aplicação com jQuery, e outra usando Angular.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Agora nós vamos conhecer mais dos super poderes do Angular e tudo na prática, acredito que conforme nós fizermos juntos, vocês vão entendendo melhor na prática.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Assim como vocês, sou apenas um mero mortal, esse cara sorridente aí na foto.</a:t>
            </a:r>
          </a:p>
          <a:p>
            <a:pPr lvl="0">
              <a:spcBef>
                <a:spcPts val="0"/>
              </a:spcBef>
              <a:buNone/>
            </a:pPr>
            <a:endParaRPr/>
          </a:p>
          <a:p>
            <a:pPr lvl="0">
              <a:spcBef>
                <a:spcPts val="0"/>
              </a:spcBef>
              <a:buNone/>
            </a:pPr>
            <a:r>
              <a:rPr lang="pt-BR"/>
              <a:t>Meu nome é Gelson Rodrigues tenho 19 anos, e sou desenvolvedor Front-end na empresa Engenharia Solutions, agora em Julho completei meu 3º ano lá dentro.</a:t>
            </a:r>
          </a:p>
          <a:p>
            <a:pPr lvl="0">
              <a:spcBef>
                <a:spcPts val="0"/>
              </a:spcBef>
              <a:buNone/>
            </a:pPr>
            <a:r>
              <a:rPr lang="pt-BR"/>
              <a:t>Nesse meio tempo adquiri o título de MCP, que é Microsoft Certified Professional, com a certificação de HTML5, CSS3 e JavaScript.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Esse vai ser a nossa aplicação, vai se chamar “Mão de vaca”, e é uma aplicação que vai ajudar a gente a adicionar contas, ver que contas eu já paguei, ver de que tipo são as contas, ver quanto que eu vou pagar no final do mês, organizar por cores, e assim vai!</a:t>
            </a:r>
          </a:p>
          <a:p>
            <a:pPr lvl="0">
              <a:spcBef>
                <a:spcPts val="0"/>
              </a:spcBef>
              <a:buNone/>
            </a:pPr>
            <a:endParaRPr/>
          </a:p>
          <a:p>
            <a:pPr lvl="0" rtl="0">
              <a:spcBef>
                <a:spcPts val="0"/>
              </a:spcBef>
              <a:buNone/>
            </a:pPr>
            <a:r>
              <a:rPr lang="pt-BR"/>
              <a:t>Então bora lá!</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4380140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 name="Shape 7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Vou mostrar agora algumas fotos da Eng pra vocês</a:t>
            </a:r>
          </a:p>
          <a:p>
            <a:pPr lvl="0">
              <a:spcBef>
                <a:spcPts val="0"/>
              </a:spcBef>
              <a:buNone/>
            </a:pPr>
            <a:endParaRPr/>
          </a:p>
          <a:p>
            <a:pPr lvl="0">
              <a:spcBef>
                <a:spcPts val="0"/>
              </a:spcBef>
              <a:buNone/>
            </a:pPr>
            <a:r>
              <a:rPr lang="pt-BR"/>
              <a:t>A gente tem uma mesa de pebolim :D</a:t>
            </a:r>
          </a:p>
          <a:p>
            <a:pPr lvl="0">
              <a:spcBef>
                <a:spcPts val="0"/>
              </a:spcBef>
              <a:buNone/>
            </a:pPr>
            <a:r>
              <a:rPr lang="pt-BR"/>
              <a:t>Ping-pong FTW</a:t>
            </a:r>
          </a:p>
          <a:p>
            <a:pPr lvl="0">
              <a:spcBef>
                <a:spcPts val="0"/>
              </a:spcBef>
              <a:buNone/>
            </a:pPr>
            <a:r>
              <a:rPr lang="pt-BR"/>
              <a:t>Uma máquina de café robusta</a:t>
            </a:r>
          </a:p>
          <a:p>
            <a:pPr lvl="0">
              <a:spcBef>
                <a:spcPts val="0"/>
              </a:spcBef>
              <a:buNone/>
            </a:pPr>
            <a:r>
              <a:rPr lang="pt-BR"/>
              <a:t>E essas são as bancadas que o pessoal trabalha, a gente vê aí a galera concentrada, alguns trocando ideia entre si, o ambiente é bem legal.</a:t>
            </a:r>
          </a:p>
          <a:p>
            <a:pPr lvl="0">
              <a:spcBef>
                <a:spcPts val="0"/>
              </a:spcBef>
              <a:buNone/>
            </a:pPr>
            <a:endParaRPr/>
          </a:p>
          <a:p>
            <a:pPr lvl="0">
              <a:spcBef>
                <a:spcPts val="0"/>
              </a:spcBef>
              <a:buNone/>
            </a:pPr>
            <a:r>
              <a:rPr lang="pt-BR"/>
              <a:t>A gente acredita muito no conceito de auto gerenciamento, então se tu quiser jogar, tomar café, tirar um cochilo, não há problema, desde que você honre com sua responsabilidade e venha a fazer o seu papel e entregar o que tu prometeu até tal prazo, então você é bem livre pra decidir como vai organizar teu tempo.</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Bem, agora voltando ao tema da apresentação, vamos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Bem, talvez o pessoal que esteja entrando aí no mundo web, nunca tenha ouvido falar de Angular, afinal, na infinidade de conteúdo que existe, nas várias ferramentas e frameworks existentes, é fácil ficar perdido. Porém o objetivo desse curso é mostrar pra vocês o poder do Angular, e ainda deixar aquela sensação de “Por quê não estou usando isso ainda?”.</a:t>
            </a:r>
          </a:p>
          <a:p>
            <a:pPr lvl="0">
              <a:spcBef>
                <a:spcPts val="0"/>
              </a:spcBef>
              <a:buNone/>
            </a:pPr>
            <a:endParaRPr/>
          </a:p>
          <a:p>
            <a:pPr lvl="0" rtl="0">
              <a:spcBef>
                <a:spcPts val="0"/>
              </a:spcBef>
              <a:buNone/>
            </a:pPr>
            <a:r>
              <a:rPr lang="pt-BR"/>
              <a:t>Realmente o framework é fantástico.</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sz="1200">
                <a:solidFill>
                  <a:srgbClr val="555555"/>
                </a:solidFill>
                <a:highlight>
                  <a:srgbClr val="F7F7F7"/>
                </a:highlight>
              </a:rPr>
              <a:t>Foi criado por Misko Hevery e Adams Abrons em 2009.</a:t>
            </a:r>
          </a:p>
          <a:p>
            <a:pPr lvl="0">
              <a:spcBef>
                <a:spcPts val="0"/>
              </a:spcBef>
              <a:buNone/>
            </a:pPr>
            <a:endParaRPr sz="1200">
              <a:solidFill>
                <a:srgbClr val="555555"/>
              </a:solidFill>
              <a:highlight>
                <a:srgbClr val="F7F7F7"/>
              </a:highlight>
            </a:endParaRPr>
          </a:p>
          <a:p>
            <a:pPr lvl="0">
              <a:spcBef>
                <a:spcPts val="0"/>
              </a:spcBef>
              <a:buNone/>
            </a:pPr>
            <a:r>
              <a:rPr lang="pt-BR" sz="1200">
                <a:solidFill>
                  <a:srgbClr val="555555"/>
                </a:solidFill>
                <a:highlight>
                  <a:srgbClr val="F7F7F7"/>
                </a:highlight>
              </a:rPr>
              <a:t>Inicialmente, o projeto tinha como objetivo facilitar a criação de aplicações web.</a:t>
            </a:r>
          </a:p>
          <a:p>
            <a:pPr lvl="0">
              <a:spcBef>
                <a:spcPts val="0"/>
              </a:spcBef>
              <a:buNone/>
            </a:pPr>
            <a:endParaRPr sz="1200">
              <a:solidFill>
                <a:srgbClr val="555555"/>
              </a:solidFill>
              <a:highlight>
                <a:srgbClr val="F7F7F7"/>
              </a:highlight>
            </a:endParaRPr>
          </a:p>
          <a:p>
            <a:pPr lvl="0">
              <a:spcBef>
                <a:spcPts val="0"/>
              </a:spcBef>
              <a:buNone/>
            </a:pPr>
            <a:r>
              <a:rPr lang="pt-BR" sz="1200">
                <a:solidFill>
                  <a:srgbClr val="555555"/>
                </a:solidFill>
                <a:highlight>
                  <a:srgbClr val="F7F7F7"/>
                </a:highlight>
              </a:rPr>
              <a:t>Alguns anos depois Misko foi trabalhar no Google, no projeto do Google Feedback, e ele encontrou um cenário um pouco complicado: o projeto já contava com </a:t>
            </a:r>
            <a:r>
              <a:rPr lang="pt-BR" sz="1200" b="1">
                <a:solidFill>
                  <a:srgbClr val="555555"/>
                </a:solidFill>
                <a:highlight>
                  <a:srgbClr val="F7F7F7"/>
                </a:highlight>
              </a:rPr>
              <a:t>17.000 linhas de código</a:t>
            </a:r>
            <a:r>
              <a:rPr lang="pt-BR" sz="1200">
                <a:solidFill>
                  <a:srgbClr val="555555"/>
                </a:solidFill>
                <a:highlight>
                  <a:srgbClr val="F7F7F7"/>
                </a:highlight>
              </a:rPr>
              <a:t>.</a:t>
            </a:r>
          </a:p>
          <a:p>
            <a:pPr lvl="0">
              <a:spcBef>
                <a:spcPts val="0"/>
              </a:spcBef>
              <a:buClr>
                <a:schemeClr val="dk1"/>
              </a:buClr>
              <a:buSzPct val="91666"/>
              <a:buFont typeface="Arial"/>
              <a:buNone/>
            </a:pPr>
            <a:endParaRPr sz="1200">
              <a:solidFill>
                <a:srgbClr val="555555"/>
              </a:solidFill>
              <a:highlight>
                <a:srgbClr val="F7F7F7"/>
              </a:highlight>
            </a:endParaRPr>
          </a:p>
          <a:p>
            <a:pPr lvl="0">
              <a:spcBef>
                <a:spcPts val="0"/>
              </a:spcBef>
              <a:buNone/>
            </a:pPr>
            <a:r>
              <a:rPr lang="pt-BR" sz="1200">
                <a:solidFill>
                  <a:srgbClr val="555555"/>
                </a:solidFill>
                <a:highlight>
                  <a:srgbClr val="F7F7F7"/>
                </a:highlight>
              </a:rPr>
              <a:t>Depois de alguns meses de trabalho ele decidiu fazer uma aposta com seu gerente.</a:t>
            </a:r>
          </a:p>
          <a:p>
            <a:pPr lvl="0">
              <a:spcBef>
                <a:spcPts val="0"/>
              </a:spcBef>
              <a:buClr>
                <a:schemeClr val="dk1"/>
              </a:buClr>
              <a:buSzPct val="91666"/>
              <a:buFont typeface="Arial"/>
              <a:buNone/>
            </a:pPr>
            <a:endParaRPr sz="1200">
              <a:solidFill>
                <a:srgbClr val="555555"/>
              </a:solidFill>
              <a:highlight>
                <a:srgbClr val="F7F7F7"/>
              </a:highlight>
            </a:endParaRPr>
          </a:p>
          <a:p>
            <a:pPr lvl="0">
              <a:spcBef>
                <a:spcPts val="0"/>
              </a:spcBef>
              <a:buNone/>
            </a:pPr>
            <a:r>
              <a:rPr lang="pt-BR" sz="1200">
                <a:solidFill>
                  <a:srgbClr val="555555"/>
                </a:solidFill>
                <a:highlight>
                  <a:srgbClr val="F7F7F7"/>
                </a:highlight>
              </a:rPr>
              <a:t>Ele apostou que reescreveria o código do projeto em 2 semanas, contanto que pudesse utilizar o framework que tinha desenvolvido. Eles terminaram de reescrever o código em 3 semanas, mas reduziu o projeto para </a:t>
            </a:r>
            <a:r>
              <a:rPr lang="pt-BR" sz="1200" b="1" u="sng">
                <a:solidFill>
                  <a:srgbClr val="555555"/>
                </a:solidFill>
                <a:highlight>
                  <a:srgbClr val="F7F7F7"/>
                </a:highlight>
              </a:rPr>
              <a:t>1.500 linhas</a:t>
            </a:r>
            <a:r>
              <a:rPr lang="pt-BR" sz="1200">
                <a:solidFill>
                  <a:srgbClr val="555555"/>
                </a:solidFill>
                <a:highlight>
                  <a:srgbClr val="F7F7F7"/>
                </a:highlight>
              </a:rPr>
              <a:t>!</a:t>
            </a:r>
          </a:p>
          <a:p>
            <a:pPr lvl="0">
              <a:spcBef>
                <a:spcPts val="0"/>
              </a:spcBef>
              <a:buClr>
                <a:schemeClr val="dk1"/>
              </a:buClr>
              <a:buSzPct val="91666"/>
              <a:buFont typeface="Arial"/>
              <a:buNone/>
            </a:pPr>
            <a:endParaRPr sz="1200">
              <a:solidFill>
                <a:srgbClr val="555555"/>
              </a:solidFill>
              <a:highlight>
                <a:srgbClr val="F7F7F7"/>
              </a:highlight>
            </a:endParaRPr>
          </a:p>
          <a:p>
            <a:pPr lvl="0">
              <a:spcBef>
                <a:spcPts val="0"/>
              </a:spcBef>
              <a:buClr>
                <a:schemeClr val="dk1"/>
              </a:buClr>
              <a:buSzPct val="91666"/>
              <a:buFont typeface="Arial"/>
              <a:buNone/>
            </a:pPr>
            <a:r>
              <a:rPr lang="pt-BR" sz="1200">
                <a:solidFill>
                  <a:srgbClr val="555555"/>
                </a:solidFill>
                <a:highlight>
                  <a:srgbClr val="F7F7F7"/>
                </a:highlight>
              </a:rPr>
              <a:t>Com isso, aos poucos o Google foi adotando o framework para outro projetos internos. E continua sendo adotado até hoje!</a:t>
            </a:r>
          </a:p>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pt-BR"/>
              <a:t>Já na página principal do Framework, temos a seguinte frase:</a:t>
            </a:r>
            <a:br>
              <a:rPr lang="pt-BR"/>
            </a:br>
            <a:r>
              <a:rPr lang="pt-BR"/>
              <a:t>“HTML enhanced for web apps”</a:t>
            </a:r>
            <a:br>
              <a:rPr lang="pt-BR"/>
            </a:br>
            <a:endParaRPr lang="pt-BR"/>
          </a:p>
          <a:p>
            <a:pPr lvl="0">
              <a:spcBef>
                <a:spcPts val="0"/>
              </a:spcBef>
              <a:buNone/>
            </a:pPr>
            <a:r>
              <a:rPr lang="pt-BR"/>
              <a:t>Ou seja, eles mesmo tratam o Angular como sendo uma extensão do próprio HTML, algo que deu uma melhorada (daí a palavra enhanced da frase).</a:t>
            </a:r>
          </a:p>
          <a:p>
            <a:pPr lvl="0">
              <a:spcBef>
                <a:spcPts val="0"/>
              </a:spcBef>
              <a:buNone/>
            </a:pPr>
            <a:endParaRPr/>
          </a:p>
          <a:p>
            <a:pPr lvl="0" rtl="0">
              <a:spcBef>
                <a:spcPts val="0"/>
              </a:spcBef>
              <a:buNone/>
            </a:pPr>
            <a:r>
              <a:rPr lang="pt-BR"/>
              <a:t>O HTML é muito bom quando queremos declarar documentos estáticos, mas vacila na hora de declarar elementos dinâmicos nas nossas aplicações web, como o Angular extende o HTML, o ambiente de desenvolvimento se torna algo bem mais expressivo, fácil de ler e rápido de desenvolver.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pt-BR"/>
              <a:t>Então, o Angular meio que ensina o browser, o seu navegador uma nova sintaxe através da chave de todo o Angular, uma coisa chamada diretivas.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rtl="0">
              <a:spcBef>
                <a:spcPts val="0"/>
              </a:spcBef>
              <a:buSzPct val="100000"/>
              <a:defRPr sz="12000"/>
            </a:lvl1pPr>
            <a:lvl2pPr lvl="1" algn="ctr" rtl="0">
              <a:spcBef>
                <a:spcPts val="0"/>
              </a:spcBef>
              <a:buSzPct val="100000"/>
              <a:defRPr sz="12000"/>
            </a:lvl2pPr>
            <a:lvl3pPr lvl="2" algn="ctr" rtl="0">
              <a:spcBef>
                <a:spcPts val="0"/>
              </a:spcBef>
              <a:buSzPct val="100000"/>
              <a:defRPr sz="12000"/>
            </a:lvl3pPr>
            <a:lvl4pPr lvl="3" algn="ctr" rtl="0">
              <a:spcBef>
                <a:spcPts val="0"/>
              </a:spcBef>
              <a:buSzPct val="100000"/>
              <a:defRPr sz="12000"/>
            </a:lvl4pPr>
            <a:lvl5pPr lvl="4" algn="ctr" rtl="0">
              <a:spcBef>
                <a:spcPts val="0"/>
              </a:spcBef>
              <a:buSzPct val="100000"/>
              <a:defRPr sz="12000"/>
            </a:lvl5pPr>
            <a:lvl6pPr lvl="5" algn="ctr" rtl="0">
              <a:spcBef>
                <a:spcPts val="0"/>
              </a:spcBef>
              <a:buSzPct val="100000"/>
              <a:defRPr sz="12000"/>
            </a:lvl6pPr>
            <a:lvl7pPr lvl="6" algn="ctr" rtl="0">
              <a:spcBef>
                <a:spcPts val="0"/>
              </a:spcBef>
              <a:buSzPct val="100000"/>
              <a:defRPr sz="12000"/>
            </a:lvl7pPr>
            <a:lvl8pPr lvl="7" algn="ctr" rtl="0">
              <a:spcBef>
                <a:spcPts val="0"/>
              </a:spcBef>
              <a:buSzPct val="100000"/>
              <a:defRPr sz="12000"/>
            </a:lvl8pPr>
            <a:lvl9pPr lvl="8" algn="ctr" rtl="0">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rtl="0">
              <a:spcBef>
                <a:spcPts val="0"/>
              </a:spcBef>
              <a:buSzPct val="100000"/>
              <a:defRPr sz="3600"/>
            </a:lvl1pPr>
            <a:lvl2pPr lvl="1" algn="ctr" rtl="0">
              <a:spcBef>
                <a:spcPts val="0"/>
              </a:spcBef>
              <a:buSzPct val="100000"/>
              <a:defRPr sz="3600"/>
            </a:lvl2pPr>
            <a:lvl3pPr lvl="2" algn="ctr" rtl="0">
              <a:spcBef>
                <a:spcPts val="0"/>
              </a:spcBef>
              <a:buSzPct val="100000"/>
              <a:defRPr sz="3600"/>
            </a:lvl3pPr>
            <a:lvl4pPr lvl="3" algn="ctr" rtl="0">
              <a:spcBef>
                <a:spcPts val="0"/>
              </a:spcBef>
              <a:buSzPct val="100000"/>
              <a:defRPr sz="3600"/>
            </a:lvl4pPr>
            <a:lvl5pPr lvl="4" algn="ctr" rtl="0">
              <a:spcBef>
                <a:spcPts val="0"/>
              </a:spcBef>
              <a:buSzPct val="100000"/>
              <a:defRPr sz="3600"/>
            </a:lvl5pPr>
            <a:lvl6pPr lvl="5" algn="ctr" rtl="0">
              <a:spcBef>
                <a:spcPts val="0"/>
              </a:spcBef>
              <a:buSzPct val="100000"/>
              <a:defRPr sz="3600"/>
            </a:lvl6pPr>
            <a:lvl7pPr lvl="6" algn="ctr" rtl="0">
              <a:spcBef>
                <a:spcPts val="0"/>
              </a:spcBef>
              <a:buSzPct val="100000"/>
              <a:defRPr sz="3600"/>
            </a:lvl7pPr>
            <a:lvl8pPr lvl="7" algn="ctr" rtl="0">
              <a:spcBef>
                <a:spcPts val="0"/>
              </a:spcBef>
              <a:buSzPct val="100000"/>
              <a:defRPr sz="3600"/>
            </a:lvl8pPr>
            <a:lvl9pPr lvl="8" algn="ctr" rtl="0">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rtl="0">
              <a:spcBef>
                <a:spcPts val="0"/>
              </a:spcBef>
              <a:buSzPct val="100000"/>
              <a:defRPr sz="4200"/>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rt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pt-BR"/>
              <a:t>‹nº›</a:t>
            </a:fld>
            <a:endParaRPr lang="pt-B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dk2"/>
              </a:buClr>
              <a:buSzPct val="100000"/>
              <a:defRPr sz="1800">
                <a:solidFill>
                  <a:schemeClr val="dk2"/>
                </a:solidFill>
              </a:defRPr>
            </a:lvl1pPr>
            <a:lvl2pPr lvl="1" rtl="0">
              <a:lnSpc>
                <a:spcPct val="115000"/>
              </a:lnSpc>
              <a:spcBef>
                <a:spcPts val="0"/>
              </a:spcBef>
              <a:spcAft>
                <a:spcPts val="1600"/>
              </a:spcAft>
              <a:buClr>
                <a:schemeClr val="dk2"/>
              </a:buClr>
              <a:defRPr>
                <a:solidFill>
                  <a:schemeClr val="dk2"/>
                </a:solidFill>
              </a:defRPr>
            </a:lvl2pPr>
            <a:lvl3pPr lvl="2" rtl="0">
              <a:lnSpc>
                <a:spcPct val="115000"/>
              </a:lnSpc>
              <a:spcBef>
                <a:spcPts val="0"/>
              </a:spcBef>
              <a:spcAft>
                <a:spcPts val="1600"/>
              </a:spcAft>
              <a:buClr>
                <a:schemeClr val="dk2"/>
              </a:buClr>
              <a:defRPr>
                <a:solidFill>
                  <a:schemeClr val="dk2"/>
                </a:solidFill>
              </a:defRPr>
            </a:lvl3pPr>
            <a:lvl4pPr lvl="3" rtl="0">
              <a:lnSpc>
                <a:spcPct val="115000"/>
              </a:lnSpc>
              <a:spcBef>
                <a:spcPts val="0"/>
              </a:spcBef>
              <a:spcAft>
                <a:spcPts val="1600"/>
              </a:spcAft>
              <a:buClr>
                <a:schemeClr val="dk2"/>
              </a:buClr>
              <a:defRPr>
                <a:solidFill>
                  <a:schemeClr val="dk2"/>
                </a:solidFill>
              </a:defRPr>
            </a:lvl4pPr>
            <a:lvl5pPr lvl="4" rtl="0">
              <a:lnSpc>
                <a:spcPct val="115000"/>
              </a:lnSpc>
              <a:spcBef>
                <a:spcPts val="0"/>
              </a:spcBef>
              <a:spcAft>
                <a:spcPts val="1600"/>
              </a:spcAft>
              <a:buClr>
                <a:schemeClr val="dk2"/>
              </a:buClr>
              <a:defRPr>
                <a:solidFill>
                  <a:schemeClr val="dk2"/>
                </a:solidFill>
              </a:defRPr>
            </a:lvl5pPr>
            <a:lvl6pPr lvl="5" rtl="0">
              <a:lnSpc>
                <a:spcPct val="115000"/>
              </a:lnSpc>
              <a:spcBef>
                <a:spcPts val="0"/>
              </a:spcBef>
              <a:spcAft>
                <a:spcPts val="1600"/>
              </a:spcAft>
              <a:buClr>
                <a:schemeClr val="dk2"/>
              </a:buClr>
              <a:defRPr>
                <a:solidFill>
                  <a:schemeClr val="dk2"/>
                </a:solidFill>
              </a:defRPr>
            </a:lvl6pPr>
            <a:lvl7pPr lvl="6" rtl="0">
              <a:lnSpc>
                <a:spcPct val="115000"/>
              </a:lnSpc>
              <a:spcBef>
                <a:spcPts val="0"/>
              </a:spcBef>
              <a:spcAft>
                <a:spcPts val="1600"/>
              </a:spcAft>
              <a:buClr>
                <a:schemeClr val="dk2"/>
              </a:buClr>
              <a:defRPr>
                <a:solidFill>
                  <a:schemeClr val="dk2"/>
                </a:solidFill>
              </a:defRPr>
            </a:lvl7pPr>
            <a:lvl8pPr lvl="7" rtl="0">
              <a:lnSpc>
                <a:spcPct val="115000"/>
              </a:lnSpc>
              <a:spcBef>
                <a:spcPts val="0"/>
              </a:spcBef>
              <a:spcAft>
                <a:spcPts val="1600"/>
              </a:spcAft>
              <a:buClr>
                <a:schemeClr val="dk2"/>
              </a:buClr>
              <a:defRPr>
                <a:solidFill>
                  <a:schemeClr val="dk2"/>
                </a:solidFill>
              </a:defRPr>
            </a:lvl8pPr>
            <a:lvl9pPr lvl="8" rtl="0">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pt-BR" sz="1000">
                <a:solidFill>
                  <a:schemeClr val="dk2"/>
                </a:solidFill>
              </a:rPr>
              <a:t>‹nº›</a:t>
            </a:fld>
            <a:endParaRPr lang="pt-BR"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1.gif"/></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www.github.com/GelsonM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www.linkedin.com/in/GelsonMR"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github.com/johnpapa/angular-styleguide/blob/master/a1/README.md" TargetMode="External"/><Relationship Id="rId5" Type="http://schemas.openxmlformats.org/officeDocument/2006/relationships/hyperlink" Target="https://www.youtube.com/user/rodrigobranas" TargetMode="External"/><Relationship Id="rId4" Type="http://schemas.openxmlformats.org/officeDocument/2006/relationships/hyperlink" Target="https://docs.angularjs.org/guide"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angularjs.org/"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2667750" y="2552074"/>
            <a:ext cx="14580299" cy="3107974"/>
          </a:xfrm>
          <a:prstGeom prst="rect">
            <a:avLst/>
          </a:prstGeom>
          <a:noFill/>
          <a:ln>
            <a:noFill/>
          </a:ln>
        </p:spPr>
      </p:pic>
      <p:sp>
        <p:nvSpPr>
          <p:cNvPr id="55" name="Shape 55"/>
          <p:cNvSpPr txBox="1">
            <a:spLocks noGrp="1"/>
          </p:cNvSpPr>
          <p:nvPr>
            <p:ph type="ctrTitle"/>
          </p:nvPr>
        </p:nvSpPr>
        <p:spPr>
          <a:xfrm>
            <a:off x="311708" y="1735175"/>
            <a:ext cx="8520600" cy="2052600"/>
          </a:xfrm>
          <a:prstGeom prst="rect">
            <a:avLst/>
          </a:prstGeom>
        </p:spPr>
        <p:txBody>
          <a:bodyPr lIns="91425" tIns="91425" rIns="91425" bIns="91425" anchor="b" anchorCtr="0">
            <a:noAutofit/>
          </a:bodyPr>
          <a:lstStyle/>
          <a:p>
            <a:pPr lvl="0">
              <a:spcBef>
                <a:spcPts val="0"/>
              </a:spcBef>
              <a:buNone/>
            </a:pPr>
            <a:r>
              <a:rPr lang="pt-BR">
                <a:solidFill>
                  <a:srgbClr val="FFFFFF"/>
                </a:solidFill>
                <a:latin typeface="Roboto"/>
                <a:ea typeface="Roboto"/>
                <a:cs typeface="Roboto"/>
                <a:sym typeface="Roboto"/>
              </a:rPr>
              <a:t>AngularJS</a:t>
            </a:r>
          </a:p>
        </p:txBody>
      </p:sp>
      <p:sp>
        <p:nvSpPr>
          <p:cNvPr id="56" name="Shape 56"/>
          <p:cNvSpPr txBox="1">
            <a:spLocks noGrp="1"/>
          </p:cNvSpPr>
          <p:nvPr>
            <p:ph type="subTitle" idx="1"/>
          </p:nvPr>
        </p:nvSpPr>
        <p:spPr>
          <a:xfrm>
            <a:off x="311700" y="3824725"/>
            <a:ext cx="8520600" cy="792600"/>
          </a:xfrm>
          <a:prstGeom prst="rect">
            <a:avLst/>
          </a:prstGeom>
        </p:spPr>
        <p:txBody>
          <a:bodyPr lIns="91425" tIns="91425" rIns="91425" bIns="91425" anchor="t" anchorCtr="0">
            <a:noAutofit/>
          </a:bodyPr>
          <a:lstStyle/>
          <a:p>
            <a:pPr lvl="0">
              <a:spcBef>
                <a:spcPts val="0"/>
              </a:spcBef>
              <a:buNone/>
            </a:pPr>
            <a:r>
              <a:rPr lang="pt-BR">
                <a:solidFill>
                  <a:srgbClr val="B7B7B7"/>
                </a:solidFill>
                <a:latin typeface="Roboto"/>
                <a:ea typeface="Roboto"/>
                <a:cs typeface="Roboto"/>
                <a:sym typeface="Roboto"/>
              </a:rPr>
              <a:t>Um framework super-heróico</a:t>
            </a:r>
          </a:p>
        </p:txBody>
      </p:sp>
      <p:pic>
        <p:nvPicPr>
          <p:cNvPr id="57" name="Shape 57" descr="angular.png"/>
          <p:cNvPicPr preferRelativeResize="0"/>
          <p:nvPr/>
        </p:nvPicPr>
        <p:blipFill>
          <a:blip r:embed="rId4">
            <a:alphaModFix/>
          </a:blip>
          <a:stretch>
            <a:fillRect/>
          </a:stretch>
        </p:blipFill>
        <p:spPr>
          <a:xfrm>
            <a:off x="3381375" y="542925"/>
            <a:ext cx="2381250" cy="2381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HTML moleza</a:t>
            </a:r>
          </a:p>
        </p:txBody>
      </p:sp>
      <p:pic>
        <p:nvPicPr>
          <p:cNvPr id="144" name="Shape 144"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45" name="Shape 145"/>
          <p:cNvPicPr preferRelativeResize="0"/>
          <p:nvPr/>
        </p:nvPicPr>
        <p:blipFill>
          <a:blip r:embed="rId4">
            <a:alphaModFix/>
          </a:blip>
          <a:stretch>
            <a:fillRect/>
          </a:stretch>
        </p:blipFill>
        <p:spPr>
          <a:xfrm>
            <a:off x="3267075" y="1423987"/>
            <a:ext cx="2914650" cy="2600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Extensão do HTML</a:t>
            </a:r>
          </a:p>
        </p:txBody>
      </p:sp>
      <p:pic>
        <p:nvPicPr>
          <p:cNvPr id="151" name="Shape 151"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52" name="Shape 152"/>
          <p:cNvPicPr preferRelativeResize="0"/>
          <p:nvPr/>
        </p:nvPicPr>
        <p:blipFill>
          <a:blip r:embed="rId4">
            <a:alphaModFix/>
          </a:blip>
          <a:stretch>
            <a:fillRect/>
          </a:stretch>
        </p:blipFill>
        <p:spPr>
          <a:xfrm>
            <a:off x="3062287" y="1290637"/>
            <a:ext cx="3019425" cy="2562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Nova sintaxe para o HTML</a:t>
            </a:r>
          </a:p>
        </p:txBody>
      </p:sp>
      <p:pic>
        <p:nvPicPr>
          <p:cNvPr id="158" name="Shape 158"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59" name="Shape 159"/>
          <p:cNvPicPr preferRelativeResize="0"/>
          <p:nvPr/>
        </p:nvPicPr>
        <p:blipFill>
          <a:blip r:embed="rId4">
            <a:alphaModFix/>
          </a:blip>
          <a:stretch>
            <a:fillRect/>
          </a:stretch>
        </p:blipFill>
        <p:spPr>
          <a:xfrm>
            <a:off x="3124200" y="1304925"/>
            <a:ext cx="2895600" cy="2533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2849325" y="4091050"/>
            <a:ext cx="3531300" cy="1005900"/>
          </a:xfrm>
          <a:prstGeom prst="rect">
            <a:avLst/>
          </a:prstGeom>
        </p:spPr>
        <p:txBody>
          <a:bodyPr lIns="91425" tIns="91425" rIns="91425" bIns="91425" anchor="t" anchorCtr="0">
            <a:noAutofit/>
          </a:bodyPr>
          <a:lstStyle/>
          <a:p>
            <a:pPr lvl="0" rtl="0">
              <a:spcBef>
                <a:spcPts val="0"/>
              </a:spcBef>
              <a:buNone/>
            </a:pPr>
            <a:r>
              <a:rPr lang="pt-BR" sz="6000">
                <a:solidFill>
                  <a:srgbClr val="FFFFFF"/>
                </a:solidFill>
                <a:latin typeface="Roboto"/>
                <a:ea typeface="Roboto"/>
                <a:cs typeface="Roboto"/>
                <a:sym typeface="Roboto"/>
              </a:rPr>
              <a:t>Diretivas!</a:t>
            </a:r>
          </a:p>
        </p:txBody>
      </p:sp>
      <p:pic>
        <p:nvPicPr>
          <p:cNvPr id="165" name="Shape 165"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66" name="Shape 166"/>
          <p:cNvPicPr preferRelativeResize="0"/>
          <p:nvPr/>
        </p:nvPicPr>
        <p:blipFill>
          <a:blip r:embed="rId4">
            <a:alphaModFix/>
          </a:blip>
          <a:stretch>
            <a:fillRect/>
          </a:stretch>
        </p:blipFill>
        <p:spPr>
          <a:xfrm>
            <a:off x="3081337" y="1304925"/>
            <a:ext cx="2981325" cy="2533650"/>
          </a:xfrm>
          <a:prstGeom prst="rect">
            <a:avLst/>
          </a:prstGeom>
          <a:noFill/>
          <a:ln>
            <a:noFill/>
          </a:ln>
        </p:spPr>
      </p:pic>
      <p:sp>
        <p:nvSpPr>
          <p:cNvPr id="167" name="Shape 167"/>
          <p:cNvSpPr txBox="1"/>
          <p:nvPr/>
        </p:nvSpPr>
        <p:spPr>
          <a:xfrm rot="-847911">
            <a:off x="333955" y="642813"/>
            <a:ext cx="3750091" cy="594965"/>
          </a:xfrm>
          <a:prstGeom prst="rect">
            <a:avLst/>
          </a:prstGeom>
          <a:noFill/>
          <a:ln>
            <a:noFill/>
          </a:ln>
        </p:spPr>
        <p:txBody>
          <a:bodyPr lIns="91425" tIns="91425" rIns="91425" bIns="91425" anchor="t" anchorCtr="0">
            <a:noAutofit/>
          </a:bodyPr>
          <a:lstStyle/>
          <a:p>
            <a:pPr lvl="0">
              <a:spcBef>
                <a:spcPts val="0"/>
              </a:spcBef>
              <a:buNone/>
            </a:pPr>
            <a:r>
              <a:rPr lang="pt-BR" sz="4800">
                <a:solidFill>
                  <a:srgbClr val="FFFFFF"/>
                </a:solidFill>
              </a:rPr>
              <a:t>Data-binding</a:t>
            </a:r>
          </a:p>
        </p:txBody>
      </p:sp>
      <p:sp>
        <p:nvSpPr>
          <p:cNvPr id="168" name="Shape 168"/>
          <p:cNvSpPr txBox="1"/>
          <p:nvPr/>
        </p:nvSpPr>
        <p:spPr>
          <a:xfrm rot="479535">
            <a:off x="76925" y="2673809"/>
            <a:ext cx="2856747" cy="1659430"/>
          </a:xfrm>
          <a:prstGeom prst="rect">
            <a:avLst/>
          </a:prstGeom>
          <a:noFill/>
          <a:ln>
            <a:noFill/>
          </a:ln>
        </p:spPr>
        <p:txBody>
          <a:bodyPr lIns="91425" tIns="91425" rIns="91425" bIns="91425" anchor="t" anchorCtr="0">
            <a:noAutofit/>
          </a:bodyPr>
          <a:lstStyle/>
          <a:p>
            <a:pPr lvl="0" rtl="0">
              <a:spcBef>
                <a:spcPts val="0"/>
              </a:spcBef>
              <a:buNone/>
            </a:pPr>
            <a:r>
              <a:rPr lang="pt-BR" sz="3600">
                <a:solidFill>
                  <a:srgbClr val="FFFFFF"/>
                </a:solidFill>
              </a:rPr>
              <a:t>Manipulação do DOM</a:t>
            </a:r>
          </a:p>
        </p:txBody>
      </p:sp>
      <p:sp>
        <p:nvSpPr>
          <p:cNvPr id="169" name="Shape 169"/>
          <p:cNvSpPr txBox="1"/>
          <p:nvPr/>
        </p:nvSpPr>
        <p:spPr>
          <a:xfrm rot="-272646">
            <a:off x="6325464" y="2449671"/>
            <a:ext cx="2964919" cy="1369337"/>
          </a:xfrm>
          <a:prstGeom prst="rect">
            <a:avLst/>
          </a:prstGeom>
          <a:noFill/>
          <a:ln>
            <a:noFill/>
          </a:ln>
        </p:spPr>
        <p:txBody>
          <a:bodyPr lIns="91425" tIns="91425" rIns="91425" bIns="91425" anchor="t" anchorCtr="0">
            <a:noAutofit/>
          </a:bodyPr>
          <a:lstStyle/>
          <a:p>
            <a:pPr lvl="0" rtl="0">
              <a:spcBef>
                <a:spcPts val="0"/>
              </a:spcBef>
              <a:buNone/>
            </a:pPr>
            <a:r>
              <a:rPr lang="pt-BR" sz="3600">
                <a:solidFill>
                  <a:srgbClr val="FFFFFF"/>
                </a:solidFill>
              </a:rPr>
              <a:t>Validação de formulários</a:t>
            </a:r>
          </a:p>
        </p:txBody>
      </p:sp>
      <p:sp>
        <p:nvSpPr>
          <p:cNvPr id="170" name="Shape 170"/>
          <p:cNvSpPr txBox="1"/>
          <p:nvPr/>
        </p:nvSpPr>
        <p:spPr>
          <a:xfrm rot="419207">
            <a:off x="6205441" y="914745"/>
            <a:ext cx="3038462" cy="1777959"/>
          </a:xfrm>
          <a:prstGeom prst="rect">
            <a:avLst/>
          </a:prstGeom>
          <a:noFill/>
          <a:ln>
            <a:noFill/>
          </a:ln>
        </p:spPr>
        <p:txBody>
          <a:bodyPr lIns="91425" tIns="91425" rIns="91425" bIns="91425" anchor="t" anchorCtr="0">
            <a:noAutofit/>
          </a:bodyPr>
          <a:lstStyle/>
          <a:p>
            <a:pPr lvl="0" rtl="0">
              <a:spcBef>
                <a:spcPts val="0"/>
              </a:spcBef>
              <a:buNone/>
            </a:pPr>
            <a:r>
              <a:rPr lang="pt-BR" sz="3600">
                <a:solidFill>
                  <a:srgbClr val="FFFFFF"/>
                </a:solidFill>
              </a:rPr>
              <a:t>Manipulação de eventos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1"/>
                                        <p:tgtEl>
                                          <p:spTgt spid="16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8"/>
                                        </p:tgtEl>
                                        <p:attrNameLst>
                                          <p:attrName>style.visibility</p:attrName>
                                        </p:attrNameLst>
                                      </p:cBhvr>
                                      <p:to>
                                        <p:strVal val="visible"/>
                                      </p:to>
                                    </p:set>
                                    <p:animEffect transition="in" filter="fade">
                                      <p:cBhvr>
                                        <p:cTn id="12" dur="1"/>
                                        <p:tgtEl>
                                          <p:spTgt spid="16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0"/>
                                        </p:tgtEl>
                                        <p:attrNameLst>
                                          <p:attrName>style.visibility</p:attrName>
                                        </p:attrNameLst>
                                      </p:cBhvr>
                                      <p:to>
                                        <p:strVal val="visible"/>
                                      </p:to>
                                    </p:set>
                                    <p:animEffect transition="in" filter="fade">
                                      <p:cBhvr>
                                        <p:cTn id="17" dur="1"/>
                                        <p:tgtEl>
                                          <p:spTgt spid="17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9"/>
                                        </p:tgtEl>
                                        <p:attrNameLst>
                                          <p:attrName>style.visibility</p:attrName>
                                        </p:attrNameLst>
                                      </p:cBhvr>
                                      <p:to>
                                        <p:strVal val="visible"/>
                                      </p:to>
                                    </p:set>
                                    <p:animEffect transition="in" filter="fade">
                                      <p:cBhvr>
                                        <p:cTn id="22" dur="1"/>
                                        <p:tgtEl>
                                          <p:spTgt spid="16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4"/>
                                        </p:tgtEl>
                                        <p:attrNameLst>
                                          <p:attrName>style.visibility</p:attrName>
                                        </p:attrNameLst>
                                      </p:cBhvr>
                                      <p:to>
                                        <p:strVal val="visible"/>
                                      </p:to>
                                    </p:set>
                                    <p:animEffect transition="in" filter="fade">
                                      <p:cBhvr>
                                        <p:cTn id="27" dur="1"/>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74"/>
        <p:cNvGrpSpPr/>
        <p:nvPr/>
      </p:nvGrpSpPr>
      <p:grpSpPr>
        <a:xfrm>
          <a:off x="0" y="0"/>
          <a:ext cx="0" cy="0"/>
          <a:chOff x="0" y="0"/>
          <a:chExt cx="0" cy="0"/>
        </a:xfrm>
      </p:grpSpPr>
      <p:pic>
        <p:nvPicPr>
          <p:cNvPr id="175" name="Shape 175"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
        <p:nvSpPr>
          <p:cNvPr id="176" name="Shape 176"/>
          <p:cNvSpPr txBox="1">
            <a:spLocks noGrp="1"/>
          </p:cNvSpPr>
          <p:nvPr>
            <p:ph type="title"/>
          </p:nvPr>
        </p:nvSpPr>
        <p:spPr>
          <a:xfrm>
            <a:off x="405000" y="4211975"/>
            <a:ext cx="8334000" cy="1005900"/>
          </a:xfrm>
          <a:prstGeom prst="rect">
            <a:avLst/>
          </a:prstGeom>
        </p:spPr>
        <p:txBody>
          <a:bodyPr lIns="91425" tIns="91425" rIns="91425" bIns="91425" anchor="t" anchorCtr="0">
            <a:noAutofit/>
          </a:bodyPr>
          <a:lstStyle/>
          <a:p>
            <a:pPr lvl="0" algn="ctr" rtl="0">
              <a:spcBef>
                <a:spcPts val="0"/>
              </a:spcBef>
              <a:buNone/>
            </a:pPr>
            <a:r>
              <a:rPr lang="pt-BR" sz="3000">
                <a:solidFill>
                  <a:srgbClr val="FFFFFF"/>
                </a:solidFill>
                <a:latin typeface="Roboto"/>
                <a:ea typeface="Roboto"/>
                <a:cs typeface="Roboto"/>
                <a:sym typeface="Roboto"/>
              </a:rPr>
              <a:t>Agrupar o HTML em componentes reusáveis</a:t>
            </a:r>
          </a:p>
        </p:txBody>
      </p:sp>
      <p:pic>
        <p:nvPicPr>
          <p:cNvPr id="177" name="Shape 177"/>
          <p:cNvPicPr preferRelativeResize="0"/>
          <p:nvPr/>
        </p:nvPicPr>
        <p:blipFill>
          <a:blip r:embed="rId4">
            <a:alphaModFix/>
          </a:blip>
          <a:stretch>
            <a:fillRect/>
          </a:stretch>
        </p:blipFill>
        <p:spPr>
          <a:xfrm>
            <a:off x="2772875" y="813087"/>
            <a:ext cx="3810000" cy="3095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Separação do modelo e da apresentação</a:t>
            </a:r>
          </a:p>
        </p:txBody>
      </p:sp>
      <p:pic>
        <p:nvPicPr>
          <p:cNvPr id="183" name="Shape 183"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84" name="Shape 184"/>
          <p:cNvPicPr preferRelativeResize="0"/>
          <p:nvPr/>
        </p:nvPicPr>
        <p:blipFill>
          <a:blip r:embed="rId4">
            <a:alphaModFix/>
          </a:blip>
          <a:stretch>
            <a:fillRect/>
          </a:stretch>
        </p:blipFill>
        <p:spPr>
          <a:xfrm>
            <a:off x="1724275" y="1285725"/>
            <a:ext cx="6096000" cy="3257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spcBef>
                <a:spcPts val="0"/>
              </a:spcBef>
              <a:buNone/>
            </a:pPr>
            <a:r>
              <a:rPr lang="pt-BR">
                <a:solidFill>
                  <a:srgbClr val="FFFFFF"/>
                </a:solidFill>
                <a:latin typeface="Roboto"/>
                <a:ea typeface="Roboto"/>
                <a:cs typeface="Roboto"/>
                <a:sym typeface="Roboto"/>
              </a:rPr>
              <a:t>Single Page Application</a:t>
            </a:r>
          </a:p>
        </p:txBody>
      </p:sp>
      <p:pic>
        <p:nvPicPr>
          <p:cNvPr id="190" name="Shape 190"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spcBef>
                <a:spcPts val="0"/>
              </a:spcBef>
              <a:buNone/>
            </a:pPr>
            <a:r>
              <a:rPr lang="pt-BR" sz="6000">
                <a:solidFill>
                  <a:srgbClr val="FFFFFF"/>
                </a:solidFill>
                <a:latin typeface="Roboto"/>
                <a:ea typeface="Roboto"/>
                <a:cs typeface="Roboto"/>
                <a:sym typeface="Roboto"/>
              </a:rPr>
              <a:t>Hello world!</a:t>
            </a:r>
          </a:p>
        </p:txBody>
      </p:sp>
      <p:pic>
        <p:nvPicPr>
          <p:cNvPr id="196" name="Shape 196"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Data-binding</a:t>
            </a:r>
          </a:p>
        </p:txBody>
      </p:sp>
      <p:pic>
        <p:nvPicPr>
          <p:cNvPr id="202" name="Shape 202"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203" name="Shape 203"/>
          <p:cNvPicPr preferRelativeResize="0"/>
          <p:nvPr/>
        </p:nvPicPr>
        <p:blipFill>
          <a:blip r:embed="rId4">
            <a:alphaModFix/>
          </a:blip>
          <a:stretch>
            <a:fillRect/>
          </a:stretch>
        </p:blipFill>
        <p:spPr>
          <a:xfrm>
            <a:off x="2667000" y="1562650"/>
            <a:ext cx="3810000" cy="27622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spcBef>
                <a:spcPts val="0"/>
              </a:spcBef>
              <a:buNone/>
            </a:pPr>
            <a:r>
              <a:rPr lang="pt-BR">
                <a:solidFill>
                  <a:srgbClr val="FFFFFF"/>
                </a:solidFill>
                <a:latin typeface="Roboto"/>
                <a:ea typeface="Roboto"/>
                <a:cs typeface="Roboto"/>
                <a:sym typeface="Roboto"/>
              </a:rPr>
              <a:t>Aprofundamento na prática</a:t>
            </a:r>
          </a:p>
        </p:txBody>
      </p:sp>
      <p:pic>
        <p:nvPicPr>
          <p:cNvPr id="209" name="Shape 209"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pt-BR">
                <a:solidFill>
                  <a:srgbClr val="FFFFFF"/>
                </a:solidFill>
                <a:latin typeface="Roboto"/>
                <a:ea typeface="Roboto"/>
                <a:cs typeface="Roboto"/>
                <a:sym typeface="Roboto"/>
              </a:rPr>
              <a:t>Quem sou?</a:t>
            </a:r>
          </a:p>
        </p:txBody>
      </p:sp>
      <p:pic>
        <p:nvPicPr>
          <p:cNvPr id="63" name="Shape 63"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64" name="Shape 64"/>
          <p:cNvPicPr preferRelativeResize="0"/>
          <p:nvPr/>
        </p:nvPicPr>
        <p:blipFill>
          <a:blip r:embed="rId4">
            <a:alphaModFix/>
          </a:blip>
          <a:stretch>
            <a:fillRect/>
          </a:stretch>
        </p:blipFill>
        <p:spPr>
          <a:xfrm>
            <a:off x="530174" y="1333062"/>
            <a:ext cx="3159400" cy="3110025"/>
          </a:xfrm>
          <a:prstGeom prst="rect">
            <a:avLst/>
          </a:prstGeom>
          <a:noFill/>
          <a:ln>
            <a:noFill/>
          </a:ln>
        </p:spPr>
      </p:pic>
      <p:grpSp>
        <p:nvGrpSpPr>
          <p:cNvPr id="65" name="Shape 65"/>
          <p:cNvGrpSpPr/>
          <p:nvPr/>
        </p:nvGrpSpPr>
        <p:grpSpPr>
          <a:xfrm>
            <a:off x="4286225" y="1369400"/>
            <a:ext cx="4210800" cy="906000"/>
            <a:chOff x="4286225" y="1369400"/>
            <a:chExt cx="4210800" cy="906000"/>
          </a:xfrm>
        </p:grpSpPr>
        <p:sp>
          <p:nvSpPr>
            <p:cNvPr id="66" name="Shape 66"/>
            <p:cNvSpPr/>
            <p:nvPr/>
          </p:nvSpPr>
          <p:spPr>
            <a:xfrm>
              <a:off x="4286225" y="1369400"/>
              <a:ext cx="4210800" cy="906000"/>
            </a:xfrm>
            <a:prstGeom prst="roundRect">
              <a:avLst>
                <a:gd name="adj" fmla="val 12025"/>
              </a:avLst>
            </a:prstGeom>
            <a:solidFill>
              <a:srgbClr val="FFFFFF"/>
            </a:solidFill>
            <a:ln>
              <a:noFill/>
            </a:ln>
          </p:spPr>
          <p:txBody>
            <a:bodyPr lIns="91425" tIns="91425" rIns="91425" bIns="91425" anchor="ctr" anchorCtr="0">
              <a:noAutofit/>
            </a:bodyPr>
            <a:lstStyle/>
            <a:p>
              <a:pPr lvl="0">
                <a:spcBef>
                  <a:spcPts val="0"/>
                </a:spcBef>
                <a:buNone/>
              </a:pPr>
              <a:r>
                <a:rPr lang="pt-BR">
                  <a:solidFill>
                    <a:srgbClr val="434343"/>
                  </a:solidFill>
                  <a:latin typeface="Roboto"/>
                  <a:ea typeface="Roboto"/>
                  <a:cs typeface="Roboto"/>
                  <a:sym typeface="Roboto"/>
                </a:rPr>
                <a:t>                  </a:t>
              </a:r>
              <a:r>
                <a:rPr lang="pt-BR" sz="2400">
                  <a:solidFill>
                    <a:srgbClr val="434343"/>
                  </a:solidFill>
                  <a:latin typeface="Roboto"/>
                  <a:ea typeface="Roboto"/>
                  <a:cs typeface="Roboto"/>
                  <a:sym typeface="Roboto"/>
                </a:rPr>
                <a:t>  Gelson Rodrigues</a:t>
              </a:r>
            </a:p>
            <a:p>
              <a:pPr lvl="0">
                <a:spcBef>
                  <a:spcPts val="0"/>
                </a:spcBef>
                <a:buNone/>
              </a:pPr>
              <a:r>
                <a:rPr lang="pt-BR">
                  <a:solidFill>
                    <a:srgbClr val="434343"/>
                  </a:solidFill>
                  <a:latin typeface="Roboto"/>
                  <a:ea typeface="Roboto"/>
                  <a:cs typeface="Roboto"/>
                  <a:sym typeface="Roboto"/>
                </a:rPr>
                <a:t>                      </a:t>
              </a:r>
              <a:r>
                <a:rPr lang="pt-BR" sz="1200">
                  <a:solidFill>
                    <a:srgbClr val="434343"/>
                  </a:solidFill>
                  <a:latin typeface="Roboto"/>
                  <a:ea typeface="Roboto"/>
                  <a:cs typeface="Roboto"/>
                  <a:sym typeface="Roboto"/>
                </a:rPr>
                <a:t>19 anos</a:t>
              </a:r>
            </a:p>
          </p:txBody>
        </p:sp>
        <p:sp>
          <p:nvSpPr>
            <p:cNvPr id="67" name="Shape 67"/>
            <p:cNvSpPr/>
            <p:nvPr/>
          </p:nvSpPr>
          <p:spPr>
            <a:xfrm>
              <a:off x="4480675" y="1505150"/>
              <a:ext cx="634500" cy="634500"/>
            </a:xfrm>
            <a:prstGeom prst="ellipse">
              <a:avLst/>
            </a:prstGeom>
            <a:solidFill>
              <a:schemeClr val="accent5"/>
            </a:solidFill>
            <a:ln>
              <a:noFill/>
            </a:ln>
          </p:spPr>
          <p:txBody>
            <a:bodyPr lIns="91425" tIns="91425" rIns="91425" bIns="91425" anchor="ctr" anchorCtr="0">
              <a:noAutofit/>
            </a:bodyPr>
            <a:lstStyle/>
            <a:p>
              <a:pPr lvl="0">
                <a:spcBef>
                  <a:spcPts val="0"/>
                </a:spcBef>
                <a:buNone/>
              </a:pPr>
              <a:endParaRPr/>
            </a:p>
          </p:txBody>
        </p:sp>
        <p:pic>
          <p:nvPicPr>
            <p:cNvPr id="68" name="Shape 68"/>
            <p:cNvPicPr preferRelativeResize="0"/>
            <p:nvPr/>
          </p:nvPicPr>
          <p:blipFill>
            <a:blip r:embed="rId5">
              <a:alphaModFix/>
            </a:blip>
            <a:stretch>
              <a:fillRect/>
            </a:stretch>
          </p:blipFill>
          <p:spPr>
            <a:xfrm>
              <a:off x="4344924" y="1369400"/>
              <a:ext cx="906000" cy="906000"/>
            </a:xfrm>
            <a:prstGeom prst="rect">
              <a:avLst/>
            </a:prstGeom>
            <a:noFill/>
            <a:ln>
              <a:noFill/>
            </a:ln>
          </p:spPr>
        </p:pic>
      </p:grpSp>
      <p:grpSp>
        <p:nvGrpSpPr>
          <p:cNvPr id="69" name="Shape 69"/>
          <p:cNvGrpSpPr/>
          <p:nvPr/>
        </p:nvGrpSpPr>
        <p:grpSpPr>
          <a:xfrm>
            <a:off x="4286225" y="3538300"/>
            <a:ext cx="4210800" cy="906000"/>
            <a:chOff x="4286225" y="3538300"/>
            <a:chExt cx="4210800" cy="906000"/>
          </a:xfrm>
        </p:grpSpPr>
        <p:sp>
          <p:nvSpPr>
            <p:cNvPr id="70" name="Shape 70"/>
            <p:cNvSpPr/>
            <p:nvPr/>
          </p:nvSpPr>
          <p:spPr>
            <a:xfrm>
              <a:off x="4286225" y="3538300"/>
              <a:ext cx="4210800" cy="906000"/>
            </a:xfrm>
            <a:prstGeom prst="roundRect">
              <a:avLst>
                <a:gd name="adj" fmla="val 12025"/>
              </a:avLst>
            </a:prstGeom>
            <a:solidFill>
              <a:srgbClr val="FFFFFF"/>
            </a:solidFill>
            <a:ln>
              <a:noFill/>
            </a:ln>
          </p:spPr>
          <p:txBody>
            <a:bodyPr lIns="91425" tIns="91425" rIns="91425" bIns="91425" anchor="ctr" anchorCtr="0">
              <a:noAutofit/>
            </a:bodyPr>
            <a:lstStyle/>
            <a:p>
              <a:pPr lvl="0" rtl="0">
                <a:spcBef>
                  <a:spcPts val="0"/>
                </a:spcBef>
                <a:buNone/>
              </a:pPr>
              <a:r>
                <a:rPr lang="pt-BR">
                  <a:solidFill>
                    <a:srgbClr val="434343"/>
                  </a:solidFill>
                  <a:latin typeface="Roboto"/>
                  <a:ea typeface="Roboto"/>
                  <a:cs typeface="Roboto"/>
                  <a:sym typeface="Roboto"/>
                </a:rPr>
                <a:t>                  </a:t>
              </a:r>
              <a:r>
                <a:rPr lang="pt-BR" sz="2400">
                  <a:solidFill>
                    <a:srgbClr val="434343"/>
                  </a:solidFill>
                  <a:latin typeface="Roboto"/>
                  <a:ea typeface="Roboto"/>
                  <a:cs typeface="Roboto"/>
                  <a:sym typeface="Roboto"/>
                </a:rPr>
                <a:t>  </a:t>
              </a:r>
              <a:r>
                <a:rPr lang="pt-BR" sz="1600">
                  <a:solidFill>
                    <a:srgbClr val="434343"/>
                  </a:solidFill>
                  <a:latin typeface="Roboto"/>
                  <a:ea typeface="Roboto"/>
                  <a:cs typeface="Roboto"/>
                  <a:sym typeface="Roboto"/>
                </a:rPr>
                <a:t>Microsoft Certified Professional</a:t>
              </a:r>
            </a:p>
            <a:p>
              <a:pPr lvl="0" rtl="0">
                <a:spcBef>
                  <a:spcPts val="0"/>
                </a:spcBef>
                <a:buNone/>
              </a:pPr>
              <a:r>
                <a:rPr lang="pt-BR" sz="1800">
                  <a:solidFill>
                    <a:srgbClr val="434343"/>
                  </a:solidFill>
                  <a:latin typeface="Roboto"/>
                  <a:ea typeface="Roboto"/>
                  <a:cs typeface="Roboto"/>
                  <a:sym typeface="Roboto"/>
                </a:rPr>
                <a:t>                 </a:t>
              </a:r>
              <a:r>
                <a:rPr lang="pt-BR">
                  <a:solidFill>
                    <a:srgbClr val="434343"/>
                  </a:solidFill>
                  <a:latin typeface="Roboto"/>
                  <a:ea typeface="Roboto"/>
                  <a:cs typeface="Roboto"/>
                  <a:sym typeface="Roboto"/>
                </a:rPr>
                <a:t>HTML5, CSS3 e JavaScript</a:t>
              </a:r>
            </a:p>
          </p:txBody>
        </p:sp>
        <p:pic>
          <p:nvPicPr>
            <p:cNvPr id="71" name="Shape 71"/>
            <p:cNvPicPr preferRelativeResize="0"/>
            <p:nvPr/>
          </p:nvPicPr>
          <p:blipFill>
            <a:blip r:embed="rId6">
              <a:alphaModFix/>
            </a:blip>
            <a:stretch>
              <a:fillRect/>
            </a:stretch>
          </p:blipFill>
          <p:spPr>
            <a:xfrm>
              <a:off x="4480675" y="3674049"/>
              <a:ext cx="634500" cy="634500"/>
            </a:xfrm>
            <a:prstGeom prst="rect">
              <a:avLst/>
            </a:prstGeom>
            <a:noFill/>
            <a:ln>
              <a:noFill/>
            </a:ln>
          </p:spPr>
        </p:pic>
      </p:grpSp>
      <p:grpSp>
        <p:nvGrpSpPr>
          <p:cNvPr id="72" name="Shape 72"/>
          <p:cNvGrpSpPr/>
          <p:nvPr/>
        </p:nvGrpSpPr>
        <p:grpSpPr>
          <a:xfrm>
            <a:off x="4286225" y="2435075"/>
            <a:ext cx="4210800" cy="906000"/>
            <a:chOff x="4286225" y="2435075"/>
            <a:chExt cx="4210800" cy="906000"/>
          </a:xfrm>
        </p:grpSpPr>
        <p:sp>
          <p:nvSpPr>
            <p:cNvPr id="73" name="Shape 73"/>
            <p:cNvSpPr/>
            <p:nvPr/>
          </p:nvSpPr>
          <p:spPr>
            <a:xfrm>
              <a:off x="4286225" y="2435075"/>
              <a:ext cx="4210800" cy="906000"/>
            </a:xfrm>
            <a:prstGeom prst="roundRect">
              <a:avLst>
                <a:gd name="adj" fmla="val 12025"/>
              </a:avLst>
            </a:prstGeom>
            <a:solidFill>
              <a:srgbClr val="FFFFFF"/>
            </a:solidFill>
            <a:ln>
              <a:noFill/>
            </a:ln>
          </p:spPr>
          <p:txBody>
            <a:bodyPr lIns="91425" tIns="91425" rIns="91425" bIns="91425" anchor="ctr" anchorCtr="0">
              <a:noAutofit/>
            </a:bodyPr>
            <a:lstStyle/>
            <a:p>
              <a:pPr lvl="0">
                <a:spcBef>
                  <a:spcPts val="0"/>
                </a:spcBef>
                <a:buNone/>
              </a:pPr>
              <a:r>
                <a:rPr lang="pt-BR">
                  <a:solidFill>
                    <a:srgbClr val="434343"/>
                  </a:solidFill>
                  <a:latin typeface="Roboto"/>
                  <a:ea typeface="Roboto"/>
                  <a:cs typeface="Roboto"/>
                  <a:sym typeface="Roboto"/>
                </a:rPr>
                <a:t>                  </a:t>
              </a:r>
              <a:r>
                <a:rPr lang="pt-BR" sz="2400">
                  <a:solidFill>
                    <a:srgbClr val="434343"/>
                  </a:solidFill>
                  <a:latin typeface="Roboto"/>
                  <a:ea typeface="Roboto"/>
                  <a:cs typeface="Roboto"/>
                  <a:sym typeface="Roboto"/>
                </a:rPr>
                <a:t>  </a:t>
              </a:r>
              <a:r>
                <a:rPr lang="pt-BR" sz="2000">
                  <a:solidFill>
                    <a:srgbClr val="434343"/>
                  </a:solidFill>
                  <a:latin typeface="Roboto"/>
                  <a:ea typeface="Roboto"/>
                  <a:cs typeface="Roboto"/>
                  <a:sym typeface="Roboto"/>
                </a:rPr>
                <a:t>Desenvolvedor Front-end</a:t>
              </a:r>
            </a:p>
            <a:p>
              <a:pPr lvl="0" rtl="0">
                <a:spcBef>
                  <a:spcPts val="0"/>
                </a:spcBef>
                <a:buNone/>
              </a:pPr>
              <a:r>
                <a:rPr lang="pt-BR" sz="1800">
                  <a:solidFill>
                    <a:srgbClr val="434343"/>
                  </a:solidFill>
                  <a:latin typeface="Roboto"/>
                  <a:ea typeface="Roboto"/>
                  <a:cs typeface="Roboto"/>
                  <a:sym typeface="Roboto"/>
                </a:rPr>
                <a:t>                 </a:t>
              </a:r>
              <a:r>
                <a:rPr lang="pt-BR">
                  <a:solidFill>
                    <a:srgbClr val="434343"/>
                  </a:solidFill>
                  <a:latin typeface="Roboto"/>
                  <a:ea typeface="Roboto"/>
                  <a:cs typeface="Roboto"/>
                  <a:sym typeface="Roboto"/>
                </a:rPr>
                <a:t>Engenharia Solutions</a:t>
              </a:r>
            </a:p>
          </p:txBody>
        </p:sp>
        <p:sp>
          <p:nvSpPr>
            <p:cNvPr id="74" name="Shape 74"/>
            <p:cNvSpPr/>
            <p:nvPr/>
          </p:nvSpPr>
          <p:spPr>
            <a:xfrm>
              <a:off x="4434800" y="2557150"/>
              <a:ext cx="634500" cy="634500"/>
            </a:xfrm>
            <a:prstGeom prst="ellipse">
              <a:avLst/>
            </a:prstGeom>
            <a:solidFill>
              <a:srgbClr val="6AA84F"/>
            </a:solidFill>
            <a:ln>
              <a:noFill/>
            </a:ln>
          </p:spPr>
          <p:txBody>
            <a:bodyPr lIns="91425" tIns="91425" rIns="91425" bIns="91425" anchor="ctr" anchorCtr="0">
              <a:noAutofit/>
            </a:bodyPr>
            <a:lstStyle/>
            <a:p>
              <a:pPr lvl="0">
                <a:spcBef>
                  <a:spcPts val="0"/>
                </a:spcBef>
                <a:buNone/>
              </a:pPr>
              <a:endParaRPr/>
            </a:p>
          </p:txBody>
        </p:sp>
        <p:pic>
          <p:nvPicPr>
            <p:cNvPr id="75" name="Shape 75"/>
            <p:cNvPicPr preferRelativeResize="0"/>
            <p:nvPr/>
          </p:nvPicPr>
          <p:blipFill>
            <a:blip r:embed="rId7">
              <a:alphaModFix/>
            </a:blip>
            <a:stretch>
              <a:fillRect/>
            </a:stretch>
          </p:blipFill>
          <p:spPr>
            <a:xfrm>
              <a:off x="4509400" y="2627075"/>
              <a:ext cx="485287" cy="485287"/>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4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additive="base">
                                        <p:cTn id="12" dur="400"/>
                                        <p:tgtEl>
                                          <p:spTgt spid="65"/>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72"/>
                                        </p:tgtEl>
                                        <p:attrNameLst>
                                          <p:attrName>style.visibility</p:attrName>
                                        </p:attrNameLst>
                                      </p:cBhvr>
                                      <p:to>
                                        <p:strVal val="visible"/>
                                      </p:to>
                                    </p:set>
                                    <p:anim calcmode="lin" valueType="num">
                                      <p:cBhvr additive="base">
                                        <p:cTn id="17" dur="400"/>
                                        <p:tgtEl>
                                          <p:spTgt spid="72"/>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69"/>
                                        </p:tgtEl>
                                        <p:attrNameLst>
                                          <p:attrName>style.visibility</p:attrName>
                                        </p:attrNameLst>
                                      </p:cBhvr>
                                      <p:to>
                                        <p:strVal val="visible"/>
                                      </p:to>
                                    </p:set>
                                    <p:anim calcmode="lin" valueType="num">
                                      <p:cBhvr additive="base">
                                        <p:cTn id="22" dur="4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311700" y="3674850"/>
            <a:ext cx="8520600" cy="1215300"/>
          </a:xfrm>
          <a:prstGeom prst="rect">
            <a:avLst/>
          </a:prstGeom>
        </p:spPr>
        <p:txBody>
          <a:bodyPr lIns="91425" tIns="91425" rIns="91425" bIns="91425" anchor="ctr" anchorCtr="0">
            <a:noAutofit/>
          </a:bodyPr>
          <a:lstStyle/>
          <a:p>
            <a:pPr lvl="0">
              <a:spcBef>
                <a:spcPts val="0"/>
              </a:spcBef>
              <a:buNone/>
            </a:pPr>
            <a:r>
              <a:rPr lang="pt-BR">
                <a:solidFill>
                  <a:srgbClr val="FFFFFF"/>
                </a:solidFill>
                <a:latin typeface="Roboto"/>
                <a:ea typeface="Roboto"/>
                <a:cs typeface="Roboto"/>
                <a:sym typeface="Roboto"/>
              </a:rPr>
              <a:t>Mão de vaca</a:t>
            </a:r>
          </a:p>
          <a:p>
            <a:pPr lvl="0" rtl="0">
              <a:spcBef>
                <a:spcPts val="0"/>
              </a:spcBef>
              <a:buNone/>
            </a:pPr>
            <a:r>
              <a:rPr lang="pt-BR" sz="2400">
                <a:solidFill>
                  <a:srgbClr val="D9D9D9"/>
                </a:solidFill>
                <a:latin typeface="Roboto"/>
                <a:ea typeface="Roboto"/>
                <a:cs typeface="Roboto"/>
                <a:sym typeface="Roboto"/>
              </a:rPr>
              <a:t>Controle de despesas</a:t>
            </a:r>
          </a:p>
        </p:txBody>
      </p:sp>
      <p:pic>
        <p:nvPicPr>
          <p:cNvPr id="215" name="Shape 215"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216" name="Shape 216"/>
          <p:cNvPicPr preferRelativeResize="0"/>
          <p:nvPr/>
        </p:nvPicPr>
        <p:blipFill>
          <a:blip r:embed="rId4">
            <a:alphaModFix/>
          </a:blip>
          <a:stretch>
            <a:fillRect/>
          </a:stretch>
        </p:blipFill>
        <p:spPr>
          <a:xfrm>
            <a:off x="2486175" y="-307925"/>
            <a:ext cx="4223750" cy="42237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389600" y="855500"/>
            <a:ext cx="8520600" cy="841800"/>
          </a:xfrm>
          <a:prstGeom prst="rect">
            <a:avLst/>
          </a:prstGeom>
        </p:spPr>
        <p:txBody>
          <a:bodyPr lIns="91425" tIns="91425" rIns="91425" bIns="91425" anchor="ctr" anchorCtr="0">
            <a:noAutofit/>
          </a:bodyPr>
          <a:lstStyle/>
          <a:p>
            <a:pPr lvl="0" rtl="0">
              <a:spcBef>
                <a:spcPts val="0"/>
              </a:spcBef>
              <a:buNone/>
            </a:pPr>
            <a:r>
              <a:rPr lang="pt-BR">
                <a:solidFill>
                  <a:srgbClr val="FFFFFF"/>
                </a:solidFill>
                <a:latin typeface="Roboto"/>
                <a:ea typeface="Roboto"/>
                <a:cs typeface="Roboto"/>
                <a:sym typeface="Roboto"/>
              </a:rPr>
              <a:t>Dúvidas?</a:t>
            </a:r>
          </a:p>
        </p:txBody>
      </p:sp>
      <p:pic>
        <p:nvPicPr>
          <p:cNvPr id="222" name="Shape 222"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223" name="Shape 223"/>
          <p:cNvPicPr preferRelativeResize="0"/>
          <p:nvPr/>
        </p:nvPicPr>
        <p:blipFill>
          <a:blip r:embed="rId4">
            <a:alphaModFix/>
          </a:blip>
          <a:stretch>
            <a:fillRect/>
          </a:stretch>
        </p:blipFill>
        <p:spPr>
          <a:xfrm>
            <a:off x="3143250" y="2119525"/>
            <a:ext cx="2857500" cy="2438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a:spcBef>
                <a:spcPts val="0"/>
              </a:spcBef>
              <a:buNone/>
            </a:pPr>
            <a:r>
              <a:rPr lang="pt-BR">
                <a:solidFill>
                  <a:srgbClr val="FFFFFF"/>
                </a:solidFill>
                <a:latin typeface="Roboto"/>
                <a:ea typeface="Roboto"/>
                <a:cs typeface="Roboto"/>
                <a:sym typeface="Roboto"/>
              </a:rPr>
              <a:t>Obrigado pela atenção!</a:t>
            </a:r>
          </a:p>
          <a:p>
            <a:pPr lvl="0" rtl="0">
              <a:spcBef>
                <a:spcPts val="0"/>
              </a:spcBef>
              <a:buNone/>
            </a:pPr>
            <a:r>
              <a:rPr lang="pt-BR">
                <a:solidFill>
                  <a:srgbClr val="FFFFFF"/>
                </a:solidFill>
                <a:latin typeface="Roboto"/>
                <a:ea typeface="Roboto"/>
                <a:cs typeface="Roboto"/>
                <a:sym typeface="Roboto"/>
              </a:rPr>
              <a:t>E estudem!</a:t>
            </a:r>
          </a:p>
        </p:txBody>
      </p:sp>
      <p:pic>
        <p:nvPicPr>
          <p:cNvPr id="229" name="Shape 229"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
        <p:nvSpPr>
          <p:cNvPr id="230" name="Shape 230"/>
          <p:cNvSpPr txBox="1"/>
          <p:nvPr/>
        </p:nvSpPr>
        <p:spPr>
          <a:xfrm>
            <a:off x="2062275" y="2159850"/>
            <a:ext cx="3826500" cy="823800"/>
          </a:xfrm>
          <a:prstGeom prst="rect">
            <a:avLst/>
          </a:prstGeom>
          <a:noFill/>
          <a:ln>
            <a:noFill/>
          </a:ln>
        </p:spPr>
        <p:txBody>
          <a:bodyPr lIns="91425" tIns="91425" rIns="91425" bIns="91425" anchor="t" anchorCtr="0">
            <a:noAutofit/>
          </a:bodyPr>
          <a:lstStyle/>
          <a:p>
            <a:pPr lvl="0" rtl="0">
              <a:spcBef>
                <a:spcPts val="0"/>
              </a:spcBef>
              <a:buNone/>
            </a:pPr>
            <a:r>
              <a:rPr lang="pt-BR" sz="2400" u="sng">
                <a:solidFill>
                  <a:srgbClr val="9FC5E8"/>
                </a:solidFill>
                <a:hlinkClick r:id="rId4"/>
              </a:rPr>
              <a:t>linkedin.com/in/GelsonMR</a:t>
            </a:r>
          </a:p>
        </p:txBody>
      </p:sp>
      <p:pic>
        <p:nvPicPr>
          <p:cNvPr id="231" name="Shape 231"/>
          <p:cNvPicPr preferRelativeResize="0"/>
          <p:nvPr/>
        </p:nvPicPr>
        <p:blipFill>
          <a:blip r:embed="rId5">
            <a:alphaModFix/>
          </a:blip>
          <a:stretch>
            <a:fillRect/>
          </a:stretch>
        </p:blipFill>
        <p:spPr>
          <a:xfrm>
            <a:off x="639325" y="1906700"/>
            <a:ext cx="1184350" cy="1046674"/>
          </a:xfrm>
          <a:prstGeom prst="rect">
            <a:avLst/>
          </a:prstGeom>
          <a:noFill/>
          <a:ln>
            <a:noFill/>
          </a:ln>
        </p:spPr>
      </p:pic>
      <p:pic>
        <p:nvPicPr>
          <p:cNvPr id="232" name="Shape 232"/>
          <p:cNvPicPr preferRelativeResize="0"/>
          <p:nvPr/>
        </p:nvPicPr>
        <p:blipFill>
          <a:blip r:embed="rId6">
            <a:alphaModFix/>
          </a:blip>
          <a:stretch>
            <a:fillRect/>
          </a:stretch>
        </p:blipFill>
        <p:spPr>
          <a:xfrm>
            <a:off x="482050" y="3314400"/>
            <a:ext cx="1341625" cy="1341625"/>
          </a:xfrm>
          <a:prstGeom prst="rect">
            <a:avLst/>
          </a:prstGeom>
          <a:noFill/>
          <a:ln>
            <a:noFill/>
          </a:ln>
        </p:spPr>
      </p:pic>
      <p:sp>
        <p:nvSpPr>
          <p:cNvPr id="233" name="Shape 233"/>
          <p:cNvSpPr txBox="1"/>
          <p:nvPr/>
        </p:nvSpPr>
        <p:spPr>
          <a:xfrm>
            <a:off x="2062275" y="3753425"/>
            <a:ext cx="3826500" cy="823800"/>
          </a:xfrm>
          <a:prstGeom prst="rect">
            <a:avLst/>
          </a:prstGeom>
          <a:noFill/>
          <a:ln>
            <a:noFill/>
          </a:ln>
        </p:spPr>
        <p:txBody>
          <a:bodyPr lIns="91425" tIns="91425" rIns="91425" bIns="91425" anchor="t" anchorCtr="0">
            <a:noAutofit/>
          </a:bodyPr>
          <a:lstStyle/>
          <a:p>
            <a:pPr lvl="0" rtl="0">
              <a:spcBef>
                <a:spcPts val="0"/>
              </a:spcBef>
              <a:buNone/>
            </a:pPr>
            <a:r>
              <a:rPr lang="pt-BR" sz="2400" u="sng">
                <a:solidFill>
                  <a:srgbClr val="9FC5E8"/>
                </a:solidFill>
                <a:hlinkClick r:id="rId7"/>
              </a:rPr>
              <a:t>github.com/GelsonMR</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a:spcBef>
                <a:spcPts val="0"/>
              </a:spcBef>
              <a:buNone/>
            </a:pPr>
            <a:r>
              <a:rPr lang="pt-BR" dirty="0">
                <a:solidFill>
                  <a:srgbClr val="FFFFFF"/>
                </a:solidFill>
                <a:latin typeface="Roboto"/>
                <a:ea typeface="Roboto"/>
                <a:cs typeface="Roboto"/>
                <a:sym typeface="Roboto"/>
              </a:rPr>
              <a:t>Referências:</a:t>
            </a:r>
          </a:p>
        </p:txBody>
      </p:sp>
      <p:pic>
        <p:nvPicPr>
          <p:cNvPr id="229" name="Shape 229"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
        <p:nvSpPr>
          <p:cNvPr id="2" name="CaixaDeTexto 1"/>
          <p:cNvSpPr txBox="1"/>
          <p:nvPr/>
        </p:nvSpPr>
        <p:spPr>
          <a:xfrm>
            <a:off x="311700" y="1266092"/>
            <a:ext cx="8159262" cy="1138773"/>
          </a:xfrm>
          <a:prstGeom prst="rect">
            <a:avLst/>
          </a:prstGeom>
          <a:noFill/>
        </p:spPr>
        <p:txBody>
          <a:bodyPr wrap="square" rtlCol="0">
            <a:spAutoFit/>
          </a:bodyPr>
          <a:lstStyle/>
          <a:p>
            <a:r>
              <a:rPr lang="pt-BR" sz="1800" dirty="0">
                <a:hlinkClick r:id="rId4"/>
              </a:rPr>
              <a:t>https://docs.angularjs.org/guide</a:t>
            </a:r>
            <a:endParaRPr lang="pt-BR" sz="1800" dirty="0"/>
          </a:p>
          <a:p>
            <a:r>
              <a:rPr lang="pt-BR" sz="1800" dirty="0">
                <a:hlinkClick r:id="rId5"/>
              </a:rPr>
              <a:t>https://www.youtube.com/user/rodrigobranas</a:t>
            </a:r>
            <a:endParaRPr lang="pt-BR" sz="1800" dirty="0"/>
          </a:p>
          <a:p>
            <a:r>
              <a:rPr lang="pt-BR" sz="1800" dirty="0">
                <a:hlinkClick r:id="rId6"/>
              </a:rPr>
              <a:t>https://github.com/johnpapa/angular-styleguide/blob/master/a1/README.md</a:t>
            </a:r>
            <a:endParaRPr lang="pt-BR" sz="1800" dirty="0"/>
          </a:p>
          <a:p>
            <a:endParaRPr lang="pt-BR" dirty="0"/>
          </a:p>
        </p:txBody>
      </p:sp>
    </p:spTree>
    <p:extLst>
      <p:ext uri="{BB962C8B-B14F-4D97-AF65-F5344CB8AC3E}">
        <p14:creationId xmlns:p14="http://schemas.microsoft.com/office/powerpoint/2010/main" val="3022007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1410075" y="445025"/>
            <a:ext cx="65241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Engenharia Solutions</a:t>
            </a:r>
          </a:p>
        </p:txBody>
      </p:sp>
      <p:pic>
        <p:nvPicPr>
          <p:cNvPr id="81" name="Shape 81"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grpSp>
        <p:nvGrpSpPr>
          <p:cNvPr id="82" name="Shape 82"/>
          <p:cNvGrpSpPr/>
          <p:nvPr/>
        </p:nvGrpSpPr>
        <p:grpSpPr>
          <a:xfrm>
            <a:off x="249514" y="194166"/>
            <a:ext cx="1015523" cy="992709"/>
            <a:chOff x="935175" y="1578125"/>
            <a:chExt cx="1300619" cy="1271400"/>
          </a:xfrm>
        </p:grpSpPr>
        <p:sp>
          <p:nvSpPr>
            <p:cNvPr id="83" name="Shape 83"/>
            <p:cNvSpPr/>
            <p:nvPr/>
          </p:nvSpPr>
          <p:spPr>
            <a:xfrm>
              <a:off x="935175" y="1578125"/>
              <a:ext cx="1271400" cy="1271400"/>
            </a:xfrm>
            <a:prstGeom prst="ellipse">
              <a:avLst/>
            </a:prstGeom>
            <a:solidFill>
              <a:srgbClr val="FFFFFF"/>
            </a:solidFill>
            <a:ln>
              <a:noFill/>
            </a:ln>
          </p:spPr>
          <p:txBody>
            <a:bodyPr lIns="91425" tIns="91425" rIns="91425" bIns="91425" anchor="ctr" anchorCtr="0">
              <a:noAutofit/>
            </a:bodyPr>
            <a:lstStyle/>
            <a:p>
              <a:pPr lvl="0">
                <a:spcBef>
                  <a:spcPts val="0"/>
                </a:spcBef>
                <a:buNone/>
              </a:pPr>
              <a:endParaRPr/>
            </a:p>
          </p:txBody>
        </p:sp>
        <p:pic>
          <p:nvPicPr>
            <p:cNvPr id="84" name="Shape 84"/>
            <p:cNvPicPr preferRelativeResize="0"/>
            <p:nvPr/>
          </p:nvPicPr>
          <p:blipFill>
            <a:blip r:embed="rId4">
              <a:alphaModFix/>
            </a:blip>
            <a:stretch>
              <a:fillRect/>
            </a:stretch>
          </p:blipFill>
          <p:spPr>
            <a:xfrm>
              <a:off x="1044900" y="1878887"/>
              <a:ext cx="1190894" cy="669878"/>
            </a:xfrm>
            <a:prstGeom prst="rect">
              <a:avLst/>
            </a:prstGeom>
            <a:noFill/>
            <a:ln>
              <a:noFill/>
            </a:ln>
          </p:spPr>
        </p:pic>
      </p:grpSp>
      <p:pic>
        <p:nvPicPr>
          <p:cNvPr id="85" name="Shape 85"/>
          <p:cNvPicPr preferRelativeResize="0"/>
          <p:nvPr/>
        </p:nvPicPr>
        <p:blipFill>
          <a:blip r:embed="rId5">
            <a:alphaModFix/>
          </a:blip>
          <a:stretch>
            <a:fillRect/>
          </a:stretch>
        </p:blipFill>
        <p:spPr>
          <a:xfrm>
            <a:off x="2614725" y="1557487"/>
            <a:ext cx="4114800" cy="3076575"/>
          </a:xfrm>
          <a:prstGeom prst="rect">
            <a:avLst/>
          </a:prstGeom>
          <a:noFill/>
          <a:ln>
            <a:noFill/>
          </a:ln>
        </p:spPr>
      </p:pic>
      <p:pic>
        <p:nvPicPr>
          <p:cNvPr id="86" name="Shape 86"/>
          <p:cNvPicPr preferRelativeResize="0"/>
          <p:nvPr/>
        </p:nvPicPr>
        <p:blipFill>
          <a:blip r:embed="rId6">
            <a:alphaModFix/>
          </a:blip>
          <a:stretch>
            <a:fillRect/>
          </a:stretch>
        </p:blipFill>
        <p:spPr>
          <a:xfrm>
            <a:off x="2352775" y="1411712"/>
            <a:ext cx="4638675" cy="3105150"/>
          </a:xfrm>
          <a:prstGeom prst="rect">
            <a:avLst/>
          </a:prstGeom>
          <a:noFill/>
          <a:ln>
            <a:noFill/>
          </a:ln>
        </p:spPr>
      </p:pic>
      <p:pic>
        <p:nvPicPr>
          <p:cNvPr id="87" name="Shape 87"/>
          <p:cNvPicPr preferRelativeResize="0"/>
          <p:nvPr/>
        </p:nvPicPr>
        <p:blipFill>
          <a:blip r:embed="rId7">
            <a:alphaModFix/>
          </a:blip>
          <a:stretch>
            <a:fillRect/>
          </a:stretch>
        </p:blipFill>
        <p:spPr>
          <a:xfrm>
            <a:off x="2362287" y="1472400"/>
            <a:ext cx="4619625" cy="3086100"/>
          </a:xfrm>
          <a:prstGeom prst="rect">
            <a:avLst/>
          </a:prstGeom>
          <a:noFill/>
          <a:ln>
            <a:noFill/>
          </a:ln>
        </p:spPr>
      </p:pic>
      <p:pic>
        <p:nvPicPr>
          <p:cNvPr id="88" name="Shape 88"/>
          <p:cNvPicPr preferRelativeResize="0"/>
          <p:nvPr/>
        </p:nvPicPr>
        <p:blipFill>
          <a:blip r:embed="rId8">
            <a:alphaModFix/>
          </a:blip>
          <a:stretch>
            <a:fillRect/>
          </a:stretch>
        </p:blipFill>
        <p:spPr>
          <a:xfrm>
            <a:off x="1651112" y="1364687"/>
            <a:ext cx="5973273" cy="335997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1000"/>
                                        <p:tgtEl>
                                          <p:spTgt spid="8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2" fill="hold" nodeType="clickEffect">
                                  <p:stCondLst>
                                    <p:cond delay="0"/>
                                  </p:stCondLst>
                                  <p:childTnLst>
                                    <p:anim calcmode="lin" valueType="num">
                                      <p:cBhvr additive="base">
                                        <p:cTn id="11" dur="1000"/>
                                        <p:tgtEl>
                                          <p:spTgt spid="85"/>
                                        </p:tgtEl>
                                        <p:attrNameLst>
                                          <p:attrName>ppt_x</p:attrName>
                                        </p:attrNameLst>
                                      </p:cBhvr>
                                      <p:tavLst>
                                        <p:tav tm="0">
                                          <p:val>
                                            <p:strVal val="#ppt_x"/>
                                          </p:val>
                                        </p:tav>
                                        <p:tav tm="100000">
                                          <p:val>
                                            <p:strVal val="#ppt_x+1"/>
                                          </p:val>
                                        </p:tav>
                                      </p:tavLst>
                                    </p:anim>
                                    <p:set>
                                      <p:cBhvr>
                                        <p:cTn id="12" dur="1" fill="hold">
                                          <p:stCondLst>
                                            <p:cond delay="1000"/>
                                          </p:stCondLst>
                                        </p:cTn>
                                        <p:tgtEl>
                                          <p:spTgt spid="8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1000"/>
                                        <p:tgtEl>
                                          <p:spTgt spid="86"/>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xit" presetSubtype="2" fill="hold" nodeType="clickEffect">
                                  <p:stCondLst>
                                    <p:cond delay="0"/>
                                  </p:stCondLst>
                                  <p:childTnLst>
                                    <p:anim calcmode="lin" valueType="num">
                                      <p:cBhvr additive="base">
                                        <p:cTn id="21" dur="1000"/>
                                        <p:tgtEl>
                                          <p:spTgt spid="86"/>
                                        </p:tgtEl>
                                        <p:attrNameLst>
                                          <p:attrName>ppt_x</p:attrName>
                                        </p:attrNameLst>
                                      </p:cBhvr>
                                      <p:tavLst>
                                        <p:tav tm="0">
                                          <p:val>
                                            <p:strVal val="#ppt_x"/>
                                          </p:val>
                                        </p:tav>
                                        <p:tav tm="100000">
                                          <p:val>
                                            <p:strVal val="#ppt_x+1"/>
                                          </p:val>
                                        </p:tav>
                                      </p:tavLst>
                                    </p:anim>
                                    <p:set>
                                      <p:cBhvr>
                                        <p:cTn id="22" dur="1" fill="hold">
                                          <p:stCondLst>
                                            <p:cond delay="1000"/>
                                          </p:stCondLst>
                                        </p:cTn>
                                        <p:tgtEl>
                                          <p:spTgt spid="8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87"/>
                                        </p:tgtEl>
                                        <p:attrNameLst>
                                          <p:attrName>style.visibility</p:attrName>
                                        </p:attrNameLst>
                                      </p:cBhvr>
                                      <p:to>
                                        <p:strVal val="visible"/>
                                      </p:to>
                                    </p:set>
                                    <p:anim calcmode="lin" valueType="num">
                                      <p:cBhvr additive="base">
                                        <p:cTn id="27" dur="1000"/>
                                        <p:tgtEl>
                                          <p:spTgt spid="87"/>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xit" presetSubtype="2" fill="hold" nodeType="clickEffect">
                                  <p:stCondLst>
                                    <p:cond delay="0"/>
                                  </p:stCondLst>
                                  <p:childTnLst>
                                    <p:anim calcmode="lin" valueType="num">
                                      <p:cBhvr additive="base">
                                        <p:cTn id="31" dur="1000"/>
                                        <p:tgtEl>
                                          <p:spTgt spid="87"/>
                                        </p:tgtEl>
                                        <p:attrNameLst>
                                          <p:attrName>ppt_x</p:attrName>
                                        </p:attrNameLst>
                                      </p:cBhvr>
                                      <p:tavLst>
                                        <p:tav tm="0">
                                          <p:val>
                                            <p:strVal val="#ppt_x"/>
                                          </p:val>
                                        </p:tav>
                                        <p:tav tm="100000">
                                          <p:val>
                                            <p:strVal val="#ppt_x+1"/>
                                          </p:val>
                                        </p:tav>
                                      </p:tavLst>
                                    </p:anim>
                                    <p:set>
                                      <p:cBhvr>
                                        <p:cTn id="32" dur="1" fill="hold">
                                          <p:stCondLst>
                                            <p:cond delay="1000"/>
                                          </p:stCondLst>
                                        </p:cTn>
                                        <p:tgtEl>
                                          <p:spTgt spid="8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88"/>
                                        </p:tgtEl>
                                        <p:attrNameLst>
                                          <p:attrName>style.visibility</p:attrName>
                                        </p:attrNameLst>
                                      </p:cBhvr>
                                      <p:to>
                                        <p:strVal val="visible"/>
                                      </p:to>
                                    </p:set>
                                    <p:anim calcmode="lin" valueType="num">
                                      <p:cBhvr additive="base">
                                        <p:cTn id="37" dur="1000"/>
                                        <p:tgtEl>
                                          <p:spTgt spid="8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92"/>
        <p:cNvGrpSpPr/>
        <p:nvPr/>
      </p:nvGrpSpPr>
      <p:grpSpPr>
        <a:xfrm>
          <a:off x="0" y="0"/>
          <a:ext cx="0" cy="0"/>
          <a:chOff x="0" y="0"/>
          <a:chExt cx="0" cy="0"/>
        </a:xfrm>
      </p:grpSpPr>
      <p:sp>
        <p:nvSpPr>
          <p:cNvPr id="93" name="Shape 93"/>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pt-BR">
                <a:solidFill>
                  <a:srgbClr val="FFFFFF"/>
                </a:solidFill>
                <a:latin typeface="Roboto"/>
                <a:ea typeface="Roboto"/>
                <a:cs typeface="Roboto"/>
                <a:sym typeface="Roboto"/>
              </a:rPr>
              <a:t>Voltando ao assunto...</a:t>
            </a:r>
          </a:p>
        </p:txBody>
      </p:sp>
      <p:pic>
        <p:nvPicPr>
          <p:cNvPr id="94" name="Shape 94"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98"/>
        <p:cNvGrpSpPr/>
        <p:nvPr/>
      </p:nvGrpSpPr>
      <p:grpSpPr>
        <a:xfrm>
          <a:off x="0" y="0"/>
          <a:ext cx="0" cy="0"/>
          <a:chOff x="0" y="0"/>
          <a:chExt cx="0" cy="0"/>
        </a:xfrm>
      </p:grpSpPr>
      <p:pic>
        <p:nvPicPr>
          <p:cNvPr id="99" name="Shape 99"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00" name="Shape 100"/>
          <p:cNvPicPr preferRelativeResize="0"/>
          <p:nvPr/>
        </p:nvPicPr>
        <p:blipFill>
          <a:blip r:embed="rId4">
            <a:alphaModFix/>
          </a:blip>
          <a:stretch>
            <a:fillRect/>
          </a:stretch>
        </p:blipFill>
        <p:spPr>
          <a:xfrm>
            <a:off x="2571350" y="469624"/>
            <a:ext cx="3821500" cy="3687199"/>
          </a:xfrm>
          <a:prstGeom prst="rect">
            <a:avLst/>
          </a:prstGeom>
          <a:noFill/>
          <a:ln>
            <a:noFill/>
          </a:ln>
        </p:spPr>
      </p:pic>
      <p:sp>
        <p:nvSpPr>
          <p:cNvPr id="101" name="Shape 101"/>
          <p:cNvSpPr txBox="1"/>
          <p:nvPr/>
        </p:nvSpPr>
        <p:spPr>
          <a:xfrm>
            <a:off x="2428700" y="4204150"/>
            <a:ext cx="4208400" cy="920700"/>
          </a:xfrm>
          <a:prstGeom prst="rect">
            <a:avLst/>
          </a:prstGeom>
          <a:noFill/>
          <a:ln>
            <a:noFill/>
          </a:ln>
        </p:spPr>
        <p:txBody>
          <a:bodyPr lIns="91425" tIns="91425" rIns="91425" bIns="91425" anchor="t" anchorCtr="0">
            <a:noAutofit/>
          </a:bodyPr>
          <a:lstStyle/>
          <a:p>
            <a:pPr lvl="0" algn="ctr">
              <a:spcBef>
                <a:spcPts val="0"/>
              </a:spcBef>
              <a:buNone/>
            </a:pPr>
            <a:r>
              <a:rPr lang="pt-BR" sz="4800">
                <a:solidFill>
                  <a:srgbClr val="FFFFFF"/>
                </a:solidFill>
                <a:latin typeface="Impact"/>
                <a:ea typeface="Impact"/>
                <a:cs typeface="Impact"/>
                <a:sym typeface="Impact"/>
              </a:rPr>
              <a:t>ANGULAR?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O que é Angular?</a:t>
            </a:r>
          </a:p>
        </p:txBody>
      </p:sp>
      <p:pic>
        <p:nvPicPr>
          <p:cNvPr id="107" name="Shape 107"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
        <p:nvSpPr>
          <p:cNvPr id="108" name="Shape 108"/>
          <p:cNvSpPr txBox="1">
            <a:spLocks noGrp="1"/>
          </p:cNvSpPr>
          <p:nvPr>
            <p:ph type="body" idx="1"/>
          </p:nvPr>
        </p:nvSpPr>
        <p:spPr>
          <a:xfrm>
            <a:off x="311700" y="1152475"/>
            <a:ext cx="5399100" cy="462600"/>
          </a:xfrm>
          <a:prstGeom prst="rect">
            <a:avLst/>
          </a:prstGeom>
        </p:spPr>
        <p:txBody>
          <a:bodyPr lIns="91425" tIns="91425" rIns="91425" bIns="91425" anchor="t" anchorCtr="0">
            <a:noAutofit/>
          </a:bodyPr>
          <a:lstStyle/>
          <a:p>
            <a:pPr lvl="0" rtl="0">
              <a:spcBef>
                <a:spcPts val="0"/>
              </a:spcBef>
              <a:buClr>
                <a:srgbClr val="000000"/>
              </a:buClr>
              <a:buSzPct val="61111"/>
              <a:buFont typeface="Arial"/>
              <a:buNone/>
            </a:pPr>
            <a:r>
              <a:rPr lang="pt-BR" sz="1800">
                <a:solidFill>
                  <a:srgbClr val="CCCCCC"/>
                </a:solidFill>
              </a:rPr>
              <a:t>Facilitar a criação de aplicações web</a:t>
            </a:r>
          </a:p>
        </p:txBody>
      </p:sp>
      <p:grpSp>
        <p:nvGrpSpPr>
          <p:cNvPr id="109" name="Shape 109"/>
          <p:cNvGrpSpPr/>
          <p:nvPr/>
        </p:nvGrpSpPr>
        <p:grpSpPr>
          <a:xfrm>
            <a:off x="4901375" y="2497125"/>
            <a:ext cx="3930925" cy="2586600"/>
            <a:chOff x="4901375" y="2497125"/>
            <a:chExt cx="3930925" cy="2586600"/>
          </a:xfrm>
        </p:grpSpPr>
        <p:grpSp>
          <p:nvGrpSpPr>
            <p:cNvPr id="110" name="Shape 110"/>
            <p:cNvGrpSpPr/>
            <p:nvPr/>
          </p:nvGrpSpPr>
          <p:grpSpPr>
            <a:xfrm>
              <a:off x="4901375" y="2497125"/>
              <a:ext cx="1905000" cy="2586600"/>
              <a:chOff x="4901375" y="2497125"/>
              <a:chExt cx="1905000" cy="2586600"/>
            </a:xfrm>
          </p:grpSpPr>
          <p:pic>
            <p:nvPicPr>
              <p:cNvPr id="111" name="Shape 111"/>
              <p:cNvPicPr preferRelativeResize="0"/>
              <p:nvPr/>
            </p:nvPicPr>
            <p:blipFill>
              <a:blip r:embed="rId4">
                <a:alphaModFix/>
              </a:blip>
              <a:stretch>
                <a:fillRect/>
              </a:stretch>
            </p:blipFill>
            <p:spPr>
              <a:xfrm>
                <a:off x="4901375" y="2497125"/>
                <a:ext cx="1905000" cy="1905000"/>
              </a:xfrm>
              <a:prstGeom prst="rect">
                <a:avLst/>
              </a:prstGeom>
              <a:noFill/>
              <a:ln>
                <a:noFill/>
              </a:ln>
            </p:spPr>
          </p:pic>
          <p:sp>
            <p:nvSpPr>
              <p:cNvPr id="112" name="Shape 112"/>
              <p:cNvSpPr txBox="1"/>
              <p:nvPr/>
            </p:nvSpPr>
            <p:spPr>
              <a:xfrm>
                <a:off x="5234075" y="4458825"/>
                <a:ext cx="1302000" cy="6249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Font typeface="Arial"/>
                  <a:buNone/>
                </a:pPr>
                <a:r>
                  <a:rPr lang="pt-BR">
                    <a:solidFill>
                      <a:srgbClr val="CCCCCC"/>
                    </a:solidFill>
                  </a:rPr>
                  <a:t>Miško Hevery</a:t>
                </a:r>
              </a:p>
            </p:txBody>
          </p:sp>
        </p:grpSp>
        <p:grpSp>
          <p:nvGrpSpPr>
            <p:cNvPr id="113" name="Shape 113"/>
            <p:cNvGrpSpPr/>
            <p:nvPr/>
          </p:nvGrpSpPr>
          <p:grpSpPr>
            <a:xfrm>
              <a:off x="6927300" y="2497125"/>
              <a:ext cx="1905000" cy="2586600"/>
              <a:chOff x="6927300" y="2497125"/>
              <a:chExt cx="1905000" cy="2586600"/>
            </a:xfrm>
          </p:grpSpPr>
          <p:pic>
            <p:nvPicPr>
              <p:cNvPr id="114" name="Shape 114"/>
              <p:cNvPicPr preferRelativeResize="0"/>
              <p:nvPr/>
            </p:nvPicPr>
            <p:blipFill>
              <a:blip r:embed="rId5">
                <a:alphaModFix/>
              </a:blip>
              <a:stretch>
                <a:fillRect/>
              </a:stretch>
            </p:blipFill>
            <p:spPr>
              <a:xfrm>
                <a:off x="6927300" y="2497125"/>
                <a:ext cx="1905000" cy="1905000"/>
              </a:xfrm>
              <a:prstGeom prst="rect">
                <a:avLst/>
              </a:prstGeom>
              <a:noFill/>
              <a:ln>
                <a:noFill/>
              </a:ln>
            </p:spPr>
          </p:pic>
          <p:sp>
            <p:nvSpPr>
              <p:cNvPr id="115" name="Shape 115"/>
              <p:cNvSpPr txBox="1"/>
              <p:nvPr/>
            </p:nvSpPr>
            <p:spPr>
              <a:xfrm>
                <a:off x="7228800" y="4458825"/>
                <a:ext cx="1302000" cy="6249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None/>
                </a:pPr>
                <a:r>
                  <a:rPr lang="pt-BR">
                    <a:solidFill>
                      <a:srgbClr val="CCCCCC"/>
                    </a:solidFill>
                  </a:rPr>
                  <a:t>Adam Abrons</a:t>
                </a:r>
              </a:p>
            </p:txBody>
          </p:sp>
        </p:grpSp>
      </p:grpSp>
      <p:sp>
        <p:nvSpPr>
          <p:cNvPr id="116" name="Shape 116"/>
          <p:cNvSpPr txBox="1">
            <a:spLocks noGrp="1"/>
          </p:cNvSpPr>
          <p:nvPr>
            <p:ph type="body" idx="1"/>
          </p:nvPr>
        </p:nvSpPr>
        <p:spPr>
          <a:xfrm>
            <a:off x="311700" y="1685875"/>
            <a:ext cx="5399100" cy="462600"/>
          </a:xfrm>
          <a:prstGeom prst="rect">
            <a:avLst/>
          </a:prstGeom>
        </p:spPr>
        <p:txBody>
          <a:bodyPr lIns="91425" tIns="91425" rIns="91425" bIns="91425" anchor="t" anchorCtr="0">
            <a:noAutofit/>
          </a:bodyPr>
          <a:lstStyle/>
          <a:p>
            <a:pPr lvl="0" rtl="0">
              <a:spcBef>
                <a:spcPts val="0"/>
              </a:spcBef>
              <a:buClr>
                <a:srgbClr val="000000"/>
              </a:buClr>
              <a:buSzPct val="61111"/>
              <a:buFont typeface="Arial"/>
              <a:buNone/>
            </a:pPr>
            <a:r>
              <a:rPr lang="pt-BR" sz="1800">
                <a:solidFill>
                  <a:srgbClr val="CCCCCC"/>
                </a:solidFill>
              </a:rPr>
              <a:t>Criado por Miško Hevery e Adam Abrons em 2009</a:t>
            </a:r>
          </a:p>
        </p:txBody>
      </p:sp>
      <p:sp>
        <p:nvSpPr>
          <p:cNvPr id="117" name="Shape 117"/>
          <p:cNvSpPr txBox="1">
            <a:spLocks noGrp="1"/>
          </p:cNvSpPr>
          <p:nvPr>
            <p:ph type="body" idx="1"/>
          </p:nvPr>
        </p:nvSpPr>
        <p:spPr>
          <a:xfrm>
            <a:off x="311700" y="2219275"/>
            <a:ext cx="5399100" cy="462600"/>
          </a:xfrm>
          <a:prstGeom prst="rect">
            <a:avLst/>
          </a:prstGeom>
        </p:spPr>
        <p:txBody>
          <a:bodyPr lIns="91425" tIns="91425" rIns="91425" bIns="91425" anchor="t" anchorCtr="0">
            <a:noAutofit/>
          </a:bodyPr>
          <a:lstStyle/>
          <a:p>
            <a:pPr lvl="0" rtl="0">
              <a:spcBef>
                <a:spcPts val="0"/>
              </a:spcBef>
              <a:buNone/>
            </a:pPr>
            <a:r>
              <a:rPr lang="pt-BR" sz="1800">
                <a:solidFill>
                  <a:srgbClr val="CCCCCC"/>
                </a:solidFill>
              </a:rPr>
              <a:t>Adotado pela Google</a:t>
            </a:r>
          </a:p>
        </p:txBody>
      </p:sp>
      <p:sp>
        <p:nvSpPr>
          <p:cNvPr id="118" name="Shape 118"/>
          <p:cNvSpPr txBox="1">
            <a:spLocks noGrp="1"/>
          </p:cNvSpPr>
          <p:nvPr>
            <p:ph type="body" idx="1"/>
          </p:nvPr>
        </p:nvSpPr>
        <p:spPr>
          <a:xfrm>
            <a:off x="311700" y="2752675"/>
            <a:ext cx="5399100" cy="462600"/>
          </a:xfrm>
          <a:prstGeom prst="rect">
            <a:avLst/>
          </a:prstGeom>
        </p:spPr>
        <p:txBody>
          <a:bodyPr lIns="91425" tIns="91425" rIns="91425" bIns="91425" anchor="t" anchorCtr="0">
            <a:noAutofit/>
          </a:bodyPr>
          <a:lstStyle/>
          <a:p>
            <a:pPr lvl="0" rtl="0">
              <a:spcBef>
                <a:spcPts val="0"/>
              </a:spcBef>
              <a:buNone/>
            </a:pPr>
            <a:r>
              <a:rPr lang="pt-BR" sz="1800">
                <a:solidFill>
                  <a:srgbClr val="CCCCCC"/>
                </a:solidFill>
              </a:rPr>
              <a:t>Atualmente se encontra na versão 1.5.8</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400"/>
                                        <p:tgtEl>
                                          <p:spTgt spid="1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6"/>
                                        </p:tgtEl>
                                        <p:attrNameLst>
                                          <p:attrName>style.visibility</p:attrName>
                                        </p:attrNameLst>
                                      </p:cBhvr>
                                      <p:to>
                                        <p:strVal val="visible"/>
                                      </p:to>
                                    </p:set>
                                    <p:animEffect transition="in" filter="fade">
                                      <p:cBhvr>
                                        <p:cTn id="12" dur="400"/>
                                        <p:tgtEl>
                                          <p:spTgt spid="11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09"/>
                                        </p:tgtEl>
                                        <p:attrNameLst>
                                          <p:attrName>style.visibility</p:attrName>
                                        </p:attrNameLst>
                                      </p:cBhvr>
                                      <p:to>
                                        <p:strVal val="visible"/>
                                      </p:to>
                                    </p:set>
                                    <p:anim calcmode="lin" valueType="num">
                                      <p:cBhvr additive="base">
                                        <p:cTn id="17" dur="1000"/>
                                        <p:tgtEl>
                                          <p:spTgt spid="109"/>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7"/>
                                        </p:tgtEl>
                                        <p:attrNameLst>
                                          <p:attrName>style.visibility</p:attrName>
                                        </p:attrNameLst>
                                      </p:cBhvr>
                                      <p:to>
                                        <p:strVal val="visible"/>
                                      </p:to>
                                    </p:set>
                                    <p:animEffect transition="in" filter="fade">
                                      <p:cBhvr>
                                        <p:cTn id="22" dur="400"/>
                                        <p:tgtEl>
                                          <p:spTgt spid="11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8"/>
                                        </p:tgtEl>
                                        <p:attrNameLst>
                                          <p:attrName>style.visibility</p:attrName>
                                        </p:attrNameLst>
                                      </p:cBhvr>
                                      <p:to>
                                        <p:strVal val="visible"/>
                                      </p:to>
                                    </p:set>
                                    <p:animEffect transition="in" filter="fade">
                                      <p:cBhvr>
                                        <p:cTn id="27" dur="4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spcBef>
                <a:spcPts val="0"/>
              </a:spcBef>
              <a:buNone/>
            </a:pPr>
            <a:r>
              <a:rPr lang="pt-BR">
                <a:solidFill>
                  <a:srgbClr val="FFFFFF"/>
                </a:solidFill>
                <a:latin typeface="Roboto"/>
                <a:ea typeface="Roboto"/>
                <a:cs typeface="Roboto"/>
                <a:sym typeface="Roboto"/>
              </a:rPr>
              <a:t>Por quê Angular?</a:t>
            </a:r>
          </a:p>
        </p:txBody>
      </p:sp>
      <p:pic>
        <p:nvPicPr>
          <p:cNvPr id="124" name="Shape 124"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445025"/>
            <a:ext cx="7593600" cy="572700"/>
          </a:xfrm>
          <a:prstGeom prst="rect">
            <a:avLst/>
          </a:prstGeom>
        </p:spPr>
        <p:txBody>
          <a:bodyPr lIns="91425" tIns="91425" rIns="91425" bIns="91425" anchor="t" anchorCtr="0">
            <a:noAutofit/>
          </a:bodyPr>
          <a:lstStyle/>
          <a:p>
            <a:pPr lvl="0" rtl="0">
              <a:spcBef>
                <a:spcPts val="0"/>
              </a:spcBef>
              <a:buNone/>
            </a:pPr>
            <a:r>
              <a:rPr lang="pt-BR">
                <a:solidFill>
                  <a:srgbClr val="FFFFFF"/>
                </a:solidFill>
                <a:latin typeface="Roboto"/>
                <a:ea typeface="Roboto"/>
                <a:cs typeface="Roboto"/>
                <a:sym typeface="Roboto"/>
              </a:rPr>
              <a:t>HTML turbinado para seu web app!</a:t>
            </a:r>
          </a:p>
        </p:txBody>
      </p:sp>
      <p:pic>
        <p:nvPicPr>
          <p:cNvPr id="130" name="Shape 130"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pic>
        <p:nvPicPr>
          <p:cNvPr id="131" name="Shape 131"/>
          <p:cNvPicPr preferRelativeResize="0"/>
          <p:nvPr/>
        </p:nvPicPr>
        <p:blipFill>
          <a:blip r:embed="rId4">
            <a:alphaModFix/>
          </a:blip>
          <a:stretch>
            <a:fillRect/>
          </a:stretch>
        </p:blipFill>
        <p:spPr>
          <a:xfrm>
            <a:off x="2185987" y="1409700"/>
            <a:ext cx="4772025" cy="2324100"/>
          </a:xfrm>
          <a:prstGeom prst="rect">
            <a:avLst/>
          </a:prstGeom>
          <a:noFill/>
          <a:ln>
            <a:noFill/>
          </a:ln>
        </p:spPr>
      </p:pic>
      <p:sp>
        <p:nvSpPr>
          <p:cNvPr id="132" name="Shape 132"/>
          <p:cNvSpPr txBox="1"/>
          <p:nvPr/>
        </p:nvSpPr>
        <p:spPr>
          <a:xfrm>
            <a:off x="2467812" y="3826225"/>
            <a:ext cx="4208400" cy="879000"/>
          </a:xfrm>
          <a:prstGeom prst="rect">
            <a:avLst/>
          </a:prstGeom>
          <a:noFill/>
          <a:ln>
            <a:noFill/>
          </a:ln>
        </p:spPr>
        <p:txBody>
          <a:bodyPr lIns="91425" tIns="91425" rIns="91425" bIns="91425" anchor="t" anchorCtr="0">
            <a:noAutofit/>
          </a:bodyPr>
          <a:lstStyle/>
          <a:p>
            <a:pPr lvl="0" algn="ctr">
              <a:spcBef>
                <a:spcPts val="0"/>
              </a:spcBef>
              <a:buNone/>
            </a:pPr>
            <a:r>
              <a:rPr lang="pt-BR" sz="2400" u="sng">
                <a:solidFill>
                  <a:srgbClr val="A4C2F4"/>
                </a:solidFill>
                <a:hlinkClick r:id="rId5"/>
              </a:rPr>
              <a:t>angularjs.org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43A9"/>
        </a:solid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spcBef>
                <a:spcPts val="0"/>
              </a:spcBef>
              <a:buNone/>
            </a:pPr>
            <a:r>
              <a:rPr lang="pt-BR">
                <a:solidFill>
                  <a:srgbClr val="FFFFFF"/>
                </a:solidFill>
                <a:latin typeface="Roboto"/>
                <a:ea typeface="Roboto"/>
                <a:cs typeface="Roboto"/>
                <a:sym typeface="Roboto"/>
              </a:rPr>
              <a:t>Como ele faz isso?</a:t>
            </a:r>
          </a:p>
        </p:txBody>
      </p:sp>
      <p:pic>
        <p:nvPicPr>
          <p:cNvPr id="138" name="Shape 138" descr="angular.png"/>
          <p:cNvPicPr preferRelativeResize="0"/>
          <p:nvPr/>
        </p:nvPicPr>
        <p:blipFill>
          <a:blip r:embed="rId3">
            <a:alphaModFix/>
          </a:blip>
          <a:stretch>
            <a:fillRect/>
          </a:stretch>
        </p:blipFill>
        <p:spPr>
          <a:xfrm>
            <a:off x="8086525" y="194050"/>
            <a:ext cx="823675" cy="823675"/>
          </a:xfrm>
          <a:prstGeom prst="rect">
            <a:avLst/>
          </a:prstGeom>
          <a:noFill/>
          <a:ln>
            <a:noFill/>
          </a:ln>
        </p:spPr>
      </p:pic>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918</Words>
  <Application>Microsoft Office PowerPoint</Application>
  <PresentationFormat>Apresentação na tela (16:9)</PresentationFormat>
  <Paragraphs>96</Paragraphs>
  <Slides>23</Slides>
  <Notes>23</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23</vt:i4>
      </vt:variant>
    </vt:vector>
  </HeadingPairs>
  <TitlesOfParts>
    <vt:vector size="27" baseType="lpstr">
      <vt:lpstr>Roboto</vt:lpstr>
      <vt:lpstr>Arial</vt:lpstr>
      <vt:lpstr>Impact</vt:lpstr>
      <vt:lpstr>simple-light-2</vt:lpstr>
      <vt:lpstr>AngularJS</vt:lpstr>
      <vt:lpstr>Quem sou?</vt:lpstr>
      <vt:lpstr>Engenharia Solutions</vt:lpstr>
      <vt:lpstr>Voltando ao assunto...</vt:lpstr>
      <vt:lpstr>Apresentação do PowerPoint</vt:lpstr>
      <vt:lpstr>O que é Angular?</vt:lpstr>
      <vt:lpstr>Por quê Angular?</vt:lpstr>
      <vt:lpstr>HTML turbinado para seu web app!</vt:lpstr>
      <vt:lpstr>Como ele faz isso?</vt:lpstr>
      <vt:lpstr>HTML moleza</vt:lpstr>
      <vt:lpstr>Extensão do HTML</vt:lpstr>
      <vt:lpstr>Nova sintaxe para o HTML</vt:lpstr>
      <vt:lpstr>Diretivas!</vt:lpstr>
      <vt:lpstr>Agrupar o HTML em componentes reusáveis</vt:lpstr>
      <vt:lpstr>Separação do modelo e da apresentação</vt:lpstr>
      <vt:lpstr>Single Page Application</vt:lpstr>
      <vt:lpstr>Hello world!</vt:lpstr>
      <vt:lpstr>Data-binding</vt:lpstr>
      <vt:lpstr>Aprofundamento na prática</vt:lpstr>
      <vt:lpstr>Mão de vaca Controle de despesas</vt:lpstr>
      <vt:lpstr>Dúvidas?</vt:lpstr>
      <vt:lpstr>Obrigado pela atenção! E estudem!</vt:lpstr>
      <vt:lpstr>Referências: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AngularJS</dc:title>
  <cp:lastModifiedBy>Gelson Rodrigues</cp:lastModifiedBy>
  <cp:revision>1</cp:revision>
  <dcterms:modified xsi:type="dcterms:W3CDTF">2016-10-30T02:51:58Z</dcterms:modified>
</cp:coreProperties>
</file>